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1"/>
  </p:notesMasterIdLst>
  <p:handoutMasterIdLst>
    <p:handoutMasterId r:id="rId42"/>
  </p:handoutMasterIdLst>
  <p:sldIdLst>
    <p:sldId id="256" r:id="rId5"/>
    <p:sldId id="288" r:id="rId6"/>
    <p:sldId id="290" r:id="rId7"/>
    <p:sldId id="289" r:id="rId8"/>
    <p:sldId id="297" r:id="rId9"/>
    <p:sldId id="291" r:id="rId10"/>
    <p:sldId id="292" r:id="rId11"/>
    <p:sldId id="293" r:id="rId12"/>
    <p:sldId id="296" r:id="rId13"/>
    <p:sldId id="298" r:id="rId14"/>
    <p:sldId id="303" r:id="rId15"/>
    <p:sldId id="299" r:id="rId16"/>
    <p:sldId id="300" r:id="rId17"/>
    <p:sldId id="304" r:id="rId18"/>
    <p:sldId id="305" r:id="rId19"/>
    <p:sldId id="306" r:id="rId20"/>
    <p:sldId id="307" r:id="rId21"/>
    <p:sldId id="308" r:id="rId22"/>
    <p:sldId id="309" r:id="rId23"/>
    <p:sldId id="310" r:id="rId24"/>
    <p:sldId id="311" r:id="rId25"/>
    <p:sldId id="312" r:id="rId26"/>
    <p:sldId id="313" r:id="rId27"/>
    <p:sldId id="314" r:id="rId28"/>
    <p:sldId id="325" r:id="rId29"/>
    <p:sldId id="323" r:id="rId30"/>
    <p:sldId id="315" r:id="rId31"/>
    <p:sldId id="324" r:id="rId32"/>
    <p:sldId id="316" r:id="rId33"/>
    <p:sldId id="326" r:id="rId34"/>
    <p:sldId id="317" r:id="rId35"/>
    <p:sldId id="318" r:id="rId36"/>
    <p:sldId id="319" r:id="rId37"/>
    <p:sldId id="320" r:id="rId38"/>
    <p:sldId id="321" r:id="rId39"/>
    <p:sldId id="322" r:id="rId40"/>
  </p:sldIdLst>
  <p:sldSz cx="12192000" cy="6858000"/>
  <p:notesSz cx="6858000" cy="9144000"/>
  <p:embeddedFontLst>
    <p:embeddedFont>
      <p:font typeface="Bree Serif" panose="020B0604020202020204" charset="0"/>
      <p:regular r:id="rId43"/>
    </p:embeddedFont>
    <p:embeddedFont>
      <p:font typeface="Calibri" panose="020F0502020204030204" pitchFamily="34" charset="0"/>
      <p:regular r:id="rId44"/>
      <p:bold r:id="rId45"/>
      <p:italic r:id="rId46"/>
      <p:boldItalic r:id="rId47"/>
    </p:embeddedFont>
    <p:embeddedFont>
      <p:font typeface="Minion Pro" panose="02040503050201020203" charset="0"/>
      <p:regular r:id="rId48"/>
      <p:bold r:id="rId49"/>
      <p:italic r:id="rId50"/>
      <p:boldItalic r:id="rId51"/>
    </p:embeddedFont>
    <p:embeddedFont>
      <p:font typeface="Myriad Pro Light SemiCond" panose="020B0603030403020204" charset="0"/>
      <p:regular r:id="rId52"/>
    </p:embeddedFont>
  </p:embeddedFontLst>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C6DE"/>
    <a:srgbClr val="AFE2EE"/>
    <a:srgbClr val="D6DFDB"/>
    <a:srgbClr val="24408F"/>
    <a:srgbClr val="FBEDDA"/>
    <a:srgbClr val="505B9F"/>
    <a:srgbClr val="0000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4"/>
    <p:restoredTop sz="86531"/>
  </p:normalViewPr>
  <p:slideViewPr>
    <p:cSldViewPr snapToGrid="0">
      <p:cViewPr varScale="1">
        <p:scale>
          <a:sx n="85" d="100"/>
          <a:sy n="85" d="100"/>
        </p:scale>
        <p:origin x="408" y="67"/>
      </p:cViewPr>
      <p:guideLst/>
    </p:cSldViewPr>
  </p:slideViewPr>
  <p:notesTextViewPr>
    <p:cViewPr>
      <p:scale>
        <a:sx n="1" d="1"/>
        <a:sy n="1" d="1"/>
      </p:scale>
      <p:origin x="0" y="0"/>
    </p:cViewPr>
  </p:notesTextViewPr>
  <p:notesViewPr>
    <p:cSldViewPr snapToGrid="0">
      <p:cViewPr varScale="1">
        <p:scale>
          <a:sx n="82" d="100"/>
          <a:sy n="82" d="100"/>
        </p:scale>
        <p:origin x="33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EF62D-4B8F-5641-B858-F2BC6DD68BD0}"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C18540D4-D932-254E-A844-A94F0409D999}">
      <dgm:prSet phldrT="[Text]" custT="1"/>
      <dgm:spPr/>
      <dgm:t>
        <a:bodyPr/>
        <a:lstStyle/>
        <a:p>
          <a:r>
            <a:rPr lang="en-US" sz="2000" dirty="0">
              <a:latin typeface="Minion Pro" panose="02040503050201020203" pitchFamily="18" charset="0"/>
            </a:rPr>
            <a:t>The new government had problems with foreign nations. </a:t>
          </a:r>
        </a:p>
      </dgm:t>
    </dgm:pt>
    <dgm:pt modelId="{01A3BD97-8E2A-B341-A060-F4249506005B}" type="parTrans" cxnId="{05BD6E70-2A6B-7A49-A969-E14B7A24751D}">
      <dgm:prSet/>
      <dgm:spPr/>
      <dgm:t>
        <a:bodyPr/>
        <a:lstStyle/>
        <a:p>
          <a:endParaRPr lang="en-US"/>
        </a:p>
      </dgm:t>
    </dgm:pt>
    <dgm:pt modelId="{D71703F1-1741-7341-8352-D7D1AA12A6C3}" type="sibTrans" cxnId="{05BD6E70-2A6B-7A49-A969-E14B7A24751D}">
      <dgm:prSet/>
      <dgm:spPr/>
      <dgm:t>
        <a:bodyPr/>
        <a:lstStyle/>
        <a:p>
          <a:endParaRPr lang="en-US"/>
        </a:p>
      </dgm:t>
    </dgm:pt>
    <dgm:pt modelId="{F17DA1E7-35E9-EE4C-A078-32EC77CBD02B}">
      <dgm:prSet custT="1"/>
      <dgm:spPr/>
      <dgm:t>
        <a:bodyPr/>
        <a:lstStyle/>
        <a:p>
          <a:r>
            <a:rPr lang="en-US" sz="2000" dirty="0">
              <a:latin typeface="Minion Pro" panose="02040503050201020203" pitchFamily="18" charset="0"/>
            </a:rPr>
            <a:t>The British held onto several forts in the Northwest. </a:t>
          </a:r>
        </a:p>
      </dgm:t>
    </dgm:pt>
    <dgm:pt modelId="{4B5EBD1B-8329-0948-9705-7AB975506828}" type="parTrans" cxnId="{F536FC91-D05C-F940-A561-08B4293C6014}">
      <dgm:prSet/>
      <dgm:spPr/>
      <dgm:t>
        <a:bodyPr/>
        <a:lstStyle/>
        <a:p>
          <a:endParaRPr lang="en-US"/>
        </a:p>
      </dgm:t>
    </dgm:pt>
    <dgm:pt modelId="{9F0C2A79-CA05-EE4B-8242-2F92A4C4670D}" type="sibTrans" cxnId="{F536FC91-D05C-F940-A561-08B4293C6014}">
      <dgm:prSet/>
      <dgm:spPr/>
      <dgm:t>
        <a:bodyPr/>
        <a:lstStyle/>
        <a:p>
          <a:endParaRPr lang="en-US"/>
        </a:p>
      </dgm:t>
    </dgm:pt>
    <dgm:pt modelId="{AF1793D7-1355-6B40-8C76-0DBB7B4AF801}">
      <dgm:prSet custT="1"/>
      <dgm:spPr/>
      <dgm:t>
        <a:bodyPr/>
        <a:lstStyle/>
        <a:p>
          <a:r>
            <a:rPr lang="en-US" sz="2000" dirty="0">
              <a:latin typeface="Minion Pro" panose="02040503050201020203" pitchFamily="18" charset="0"/>
            </a:rPr>
            <a:t>Spain challenged the southwest border of the United States. </a:t>
          </a:r>
        </a:p>
      </dgm:t>
    </dgm:pt>
    <dgm:pt modelId="{E8CD8D3C-A63D-3444-A4EB-D0767D08DDE9}" type="parTrans" cxnId="{6E727C04-9557-A74C-9A29-CA7E25287A9A}">
      <dgm:prSet/>
      <dgm:spPr/>
      <dgm:t>
        <a:bodyPr/>
        <a:lstStyle/>
        <a:p>
          <a:endParaRPr lang="en-US"/>
        </a:p>
      </dgm:t>
    </dgm:pt>
    <dgm:pt modelId="{D8C77894-616E-1841-8532-8A676A0E4AB2}" type="sibTrans" cxnId="{6E727C04-9557-A74C-9A29-CA7E25287A9A}">
      <dgm:prSet/>
      <dgm:spPr/>
      <dgm:t>
        <a:bodyPr/>
        <a:lstStyle/>
        <a:p>
          <a:endParaRPr lang="en-US"/>
        </a:p>
      </dgm:t>
    </dgm:pt>
    <dgm:pt modelId="{AE8603EF-DBBA-5842-836D-14BF363AA7E9}">
      <dgm:prSet custT="1"/>
      <dgm:spPr/>
      <dgm:t>
        <a:bodyPr/>
        <a:lstStyle/>
        <a:p>
          <a:r>
            <a:rPr lang="en-US" sz="2000" dirty="0">
              <a:latin typeface="Minion Pro" panose="02040503050201020203" pitchFamily="18" charset="0"/>
            </a:rPr>
            <a:t>Pirates in North Africa attacked American ships.</a:t>
          </a:r>
        </a:p>
      </dgm:t>
    </dgm:pt>
    <dgm:pt modelId="{E4622328-1ADC-7B42-8C87-5CE5418E7EC6}" type="parTrans" cxnId="{3ABD7250-5433-6B47-B3A0-BE2EB720457F}">
      <dgm:prSet/>
      <dgm:spPr/>
      <dgm:t>
        <a:bodyPr/>
        <a:lstStyle/>
        <a:p>
          <a:endParaRPr lang="en-US"/>
        </a:p>
      </dgm:t>
    </dgm:pt>
    <dgm:pt modelId="{444DA445-FC19-C24A-87DC-E420D0FB6A58}" type="sibTrans" cxnId="{3ABD7250-5433-6B47-B3A0-BE2EB720457F}">
      <dgm:prSet/>
      <dgm:spPr/>
      <dgm:t>
        <a:bodyPr/>
        <a:lstStyle/>
        <a:p>
          <a:endParaRPr lang="en-US"/>
        </a:p>
      </dgm:t>
    </dgm:pt>
    <dgm:pt modelId="{9D4A4592-B08D-D246-8710-E507A9D252C9}" type="pres">
      <dgm:prSet presAssocID="{C4AEF62D-4B8F-5641-B858-F2BC6DD68BD0}" presName="diagram" presStyleCnt="0">
        <dgm:presLayoutVars>
          <dgm:dir/>
          <dgm:resizeHandles val="exact"/>
        </dgm:presLayoutVars>
      </dgm:prSet>
      <dgm:spPr/>
    </dgm:pt>
    <dgm:pt modelId="{71DC5EAA-8C92-D244-8A2D-740656DA8375}" type="pres">
      <dgm:prSet presAssocID="{C18540D4-D932-254E-A844-A94F0409D999}" presName="node" presStyleLbl="node1" presStyleIdx="0" presStyleCnt="4">
        <dgm:presLayoutVars>
          <dgm:bulletEnabled val="1"/>
        </dgm:presLayoutVars>
      </dgm:prSet>
      <dgm:spPr/>
    </dgm:pt>
    <dgm:pt modelId="{6F7712DE-FC4C-F241-B302-6C77DAF30450}" type="pres">
      <dgm:prSet presAssocID="{D71703F1-1741-7341-8352-D7D1AA12A6C3}" presName="sibTrans" presStyleCnt="0"/>
      <dgm:spPr/>
    </dgm:pt>
    <dgm:pt modelId="{DDA85045-A1AE-214D-A10F-0B80BBBB93BA}" type="pres">
      <dgm:prSet presAssocID="{F17DA1E7-35E9-EE4C-A078-32EC77CBD02B}" presName="node" presStyleLbl="node1" presStyleIdx="1" presStyleCnt="4">
        <dgm:presLayoutVars>
          <dgm:bulletEnabled val="1"/>
        </dgm:presLayoutVars>
      </dgm:prSet>
      <dgm:spPr/>
    </dgm:pt>
    <dgm:pt modelId="{7EE1C714-1CF4-EF4E-B13B-28FCE811DD1C}" type="pres">
      <dgm:prSet presAssocID="{9F0C2A79-CA05-EE4B-8242-2F92A4C4670D}" presName="sibTrans" presStyleCnt="0"/>
      <dgm:spPr/>
    </dgm:pt>
    <dgm:pt modelId="{2B18D735-7C15-2845-BBB6-D8A599846198}" type="pres">
      <dgm:prSet presAssocID="{AF1793D7-1355-6B40-8C76-0DBB7B4AF801}" presName="node" presStyleLbl="node1" presStyleIdx="2" presStyleCnt="4">
        <dgm:presLayoutVars>
          <dgm:bulletEnabled val="1"/>
        </dgm:presLayoutVars>
      </dgm:prSet>
      <dgm:spPr/>
    </dgm:pt>
    <dgm:pt modelId="{47FADCBB-2A6C-7A4C-A562-D6EE98452DD3}" type="pres">
      <dgm:prSet presAssocID="{D8C77894-616E-1841-8532-8A676A0E4AB2}" presName="sibTrans" presStyleCnt="0"/>
      <dgm:spPr/>
    </dgm:pt>
    <dgm:pt modelId="{FF567091-65C3-704A-9D25-1AE67A2A4B0E}" type="pres">
      <dgm:prSet presAssocID="{AE8603EF-DBBA-5842-836D-14BF363AA7E9}" presName="node" presStyleLbl="node1" presStyleIdx="3" presStyleCnt="4">
        <dgm:presLayoutVars>
          <dgm:bulletEnabled val="1"/>
        </dgm:presLayoutVars>
      </dgm:prSet>
      <dgm:spPr/>
    </dgm:pt>
  </dgm:ptLst>
  <dgm:cxnLst>
    <dgm:cxn modelId="{6E727C04-9557-A74C-9A29-CA7E25287A9A}" srcId="{C4AEF62D-4B8F-5641-B858-F2BC6DD68BD0}" destId="{AF1793D7-1355-6B40-8C76-0DBB7B4AF801}" srcOrd="2" destOrd="0" parTransId="{E8CD8D3C-A63D-3444-A4EB-D0767D08DDE9}" sibTransId="{D8C77894-616E-1841-8532-8A676A0E4AB2}"/>
    <dgm:cxn modelId="{B0FC3A06-6AA1-4A48-953F-D8B0531FDEE7}" type="presOf" srcId="{F17DA1E7-35E9-EE4C-A078-32EC77CBD02B}" destId="{DDA85045-A1AE-214D-A10F-0B80BBBB93BA}" srcOrd="0" destOrd="0" presId="urn:microsoft.com/office/officeart/2005/8/layout/default"/>
    <dgm:cxn modelId="{81B65E06-F30B-B846-8BD4-3860E7226B40}" type="presOf" srcId="{AE8603EF-DBBA-5842-836D-14BF363AA7E9}" destId="{FF567091-65C3-704A-9D25-1AE67A2A4B0E}" srcOrd="0" destOrd="0" presId="urn:microsoft.com/office/officeart/2005/8/layout/default"/>
    <dgm:cxn modelId="{8B006222-62FD-984D-B1EF-0EC6C6426E9C}" type="presOf" srcId="{AF1793D7-1355-6B40-8C76-0DBB7B4AF801}" destId="{2B18D735-7C15-2845-BBB6-D8A599846198}" srcOrd="0" destOrd="0" presId="urn:microsoft.com/office/officeart/2005/8/layout/default"/>
    <dgm:cxn modelId="{05BD6E70-2A6B-7A49-A969-E14B7A24751D}" srcId="{C4AEF62D-4B8F-5641-B858-F2BC6DD68BD0}" destId="{C18540D4-D932-254E-A844-A94F0409D999}" srcOrd="0" destOrd="0" parTransId="{01A3BD97-8E2A-B341-A060-F4249506005B}" sibTransId="{D71703F1-1741-7341-8352-D7D1AA12A6C3}"/>
    <dgm:cxn modelId="{3ABD7250-5433-6B47-B3A0-BE2EB720457F}" srcId="{C4AEF62D-4B8F-5641-B858-F2BC6DD68BD0}" destId="{AE8603EF-DBBA-5842-836D-14BF363AA7E9}" srcOrd="3" destOrd="0" parTransId="{E4622328-1ADC-7B42-8C87-5CE5418E7EC6}" sibTransId="{444DA445-FC19-C24A-87DC-E420D0FB6A58}"/>
    <dgm:cxn modelId="{F536FC91-D05C-F940-A561-08B4293C6014}" srcId="{C4AEF62D-4B8F-5641-B858-F2BC6DD68BD0}" destId="{F17DA1E7-35E9-EE4C-A078-32EC77CBD02B}" srcOrd="1" destOrd="0" parTransId="{4B5EBD1B-8329-0948-9705-7AB975506828}" sibTransId="{9F0C2A79-CA05-EE4B-8242-2F92A4C4670D}"/>
    <dgm:cxn modelId="{56EA1CC7-703C-484F-A19F-37D930C955C8}" type="presOf" srcId="{C4AEF62D-4B8F-5641-B858-F2BC6DD68BD0}" destId="{9D4A4592-B08D-D246-8710-E507A9D252C9}" srcOrd="0" destOrd="0" presId="urn:microsoft.com/office/officeart/2005/8/layout/default"/>
    <dgm:cxn modelId="{42A9BEDE-6F1E-434A-9EA1-853B46284309}" type="presOf" srcId="{C18540D4-D932-254E-A844-A94F0409D999}" destId="{71DC5EAA-8C92-D244-8A2D-740656DA8375}" srcOrd="0" destOrd="0" presId="urn:microsoft.com/office/officeart/2005/8/layout/default"/>
    <dgm:cxn modelId="{971A6E2D-4F35-9349-B145-13E0E14F99C2}" type="presParOf" srcId="{9D4A4592-B08D-D246-8710-E507A9D252C9}" destId="{71DC5EAA-8C92-D244-8A2D-740656DA8375}" srcOrd="0" destOrd="0" presId="urn:microsoft.com/office/officeart/2005/8/layout/default"/>
    <dgm:cxn modelId="{415B9043-A419-0543-95FF-7BAD15C5979E}" type="presParOf" srcId="{9D4A4592-B08D-D246-8710-E507A9D252C9}" destId="{6F7712DE-FC4C-F241-B302-6C77DAF30450}" srcOrd="1" destOrd="0" presId="urn:microsoft.com/office/officeart/2005/8/layout/default"/>
    <dgm:cxn modelId="{9D8C34B4-1C70-2546-BB81-7A9417E17F74}" type="presParOf" srcId="{9D4A4592-B08D-D246-8710-E507A9D252C9}" destId="{DDA85045-A1AE-214D-A10F-0B80BBBB93BA}" srcOrd="2" destOrd="0" presId="urn:microsoft.com/office/officeart/2005/8/layout/default"/>
    <dgm:cxn modelId="{4931E74B-DF54-7B47-9700-DA5FF6646963}" type="presParOf" srcId="{9D4A4592-B08D-D246-8710-E507A9D252C9}" destId="{7EE1C714-1CF4-EF4E-B13B-28FCE811DD1C}" srcOrd="3" destOrd="0" presId="urn:microsoft.com/office/officeart/2005/8/layout/default"/>
    <dgm:cxn modelId="{D47AB6B3-33CA-6140-9576-4361867A7176}" type="presParOf" srcId="{9D4A4592-B08D-D246-8710-E507A9D252C9}" destId="{2B18D735-7C15-2845-BBB6-D8A599846198}" srcOrd="4" destOrd="0" presId="urn:microsoft.com/office/officeart/2005/8/layout/default"/>
    <dgm:cxn modelId="{99F95D5D-D920-1543-97EE-552ED787D65B}" type="presParOf" srcId="{9D4A4592-B08D-D246-8710-E507A9D252C9}" destId="{47FADCBB-2A6C-7A4C-A562-D6EE98452DD3}" srcOrd="5" destOrd="0" presId="urn:microsoft.com/office/officeart/2005/8/layout/default"/>
    <dgm:cxn modelId="{23EA258A-FE46-5144-9E0E-18A7AB202AAD}" type="presParOf" srcId="{9D4A4592-B08D-D246-8710-E507A9D252C9}" destId="{FF567091-65C3-704A-9D25-1AE67A2A4B0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7AE09-C6A8-374A-9B35-972045585A9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999E76FB-1950-E043-A3F0-84AB6E069D00}">
      <dgm:prSet phldrT="[Text]"/>
      <dgm:spPr/>
      <dgm:t>
        <a:bodyPr/>
        <a:lstStyle/>
        <a:p>
          <a:r>
            <a:rPr lang="en-US" dirty="0">
              <a:latin typeface="Minion Pro" panose="02040503050201020203" pitchFamily="18" charset="0"/>
            </a:rPr>
            <a:t>The delegates feared having the people elect the President directly. Instead, they decided that the President should be chosen by the Electoral College.</a:t>
          </a:r>
        </a:p>
      </dgm:t>
    </dgm:pt>
    <dgm:pt modelId="{1B77AD08-483D-6C49-B08F-320241153B28}" type="parTrans" cxnId="{C6CAABDA-C148-A848-B39F-803043C9E269}">
      <dgm:prSet/>
      <dgm:spPr/>
      <dgm:t>
        <a:bodyPr/>
        <a:lstStyle/>
        <a:p>
          <a:endParaRPr lang="en-US">
            <a:latin typeface="Minion Pro" panose="02040503050201020203" pitchFamily="18" charset="0"/>
          </a:endParaRPr>
        </a:p>
      </dgm:t>
    </dgm:pt>
    <dgm:pt modelId="{5B0EAFF1-AB75-D347-B893-80B5C4BFDE27}" type="sibTrans" cxnId="{C6CAABDA-C148-A848-B39F-803043C9E269}">
      <dgm:prSet/>
      <dgm:spPr/>
      <dgm:t>
        <a:bodyPr/>
        <a:lstStyle/>
        <a:p>
          <a:endParaRPr lang="en-US">
            <a:latin typeface="Minion Pro" panose="02040503050201020203" pitchFamily="18" charset="0"/>
          </a:endParaRPr>
        </a:p>
      </dgm:t>
    </dgm:pt>
    <dgm:pt modelId="{2C1EBF37-AD8F-6744-A7BA-FD7F1B15D15C}">
      <dgm:prSet/>
      <dgm:spPr/>
      <dgm:t>
        <a:bodyPr/>
        <a:lstStyle/>
        <a:p>
          <a:r>
            <a:rPr lang="en-US" dirty="0">
              <a:latin typeface="Minion Pro" panose="02040503050201020203" pitchFamily="18" charset="0"/>
            </a:rPr>
            <a:t>The number of each state’s electors would equal the sum of its representatives in both houses (Members in the House + 2 for its two Senators).</a:t>
          </a:r>
        </a:p>
      </dgm:t>
    </dgm:pt>
    <dgm:pt modelId="{BBB5E7AC-BD99-0B45-AF35-83F88625D473}" type="parTrans" cxnId="{60D7AC2E-D3FD-B440-A460-CB57024ABD77}">
      <dgm:prSet/>
      <dgm:spPr/>
      <dgm:t>
        <a:bodyPr/>
        <a:lstStyle/>
        <a:p>
          <a:endParaRPr lang="en-US">
            <a:latin typeface="Minion Pro" panose="02040503050201020203" pitchFamily="18" charset="0"/>
          </a:endParaRPr>
        </a:p>
      </dgm:t>
    </dgm:pt>
    <dgm:pt modelId="{FEE4163F-5BA8-9340-A092-FAAF8B4E7568}" type="sibTrans" cxnId="{60D7AC2E-D3FD-B440-A460-CB57024ABD77}">
      <dgm:prSet/>
      <dgm:spPr/>
      <dgm:t>
        <a:bodyPr/>
        <a:lstStyle/>
        <a:p>
          <a:endParaRPr lang="en-US">
            <a:latin typeface="Minion Pro" panose="02040503050201020203" pitchFamily="18" charset="0"/>
          </a:endParaRPr>
        </a:p>
      </dgm:t>
    </dgm:pt>
    <dgm:pt modelId="{164688E2-FEE7-874A-A444-8B084A1D2FD8}">
      <dgm:prSet/>
      <dgm:spPr/>
      <dgm:t>
        <a:bodyPr/>
        <a:lstStyle/>
        <a:p>
          <a:r>
            <a:rPr lang="en-US" dirty="0">
              <a:latin typeface="Minion Pro" panose="02040503050201020203" pitchFamily="18" charset="0"/>
            </a:rPr>
            <a:t>If no candidate won a majority of the Electoral College, the House of Representatives would select the President.</a:t>
          </a:r>
        </a:p>
      </dgm:t>
    </dgm:pt>
    <dgm:pt modelId="{110192A6-6131-444C-97EA-A760CA520F1F}" type="parTrans" cxnId="{B989A49A-72A2-FF45-9AA5-28E9F4201675}">
      <dgm:prSet/>
      <dgm:spPr/>
      <dgm:t>
        <a:bodyPr/>
        <a:lstStyle/>
        <a:p>
          <a:endParaRPr lang="en-US">
            <a:latin typeface="Minion Pro" panose="02040503050201020203" pitchFamily="18" charset="0"/>
          </a:endParaRPr>
        </a:p>
      </dgm:t>
    </dgm:pt>
    <dgm:pt modelId="{FCE2C4C9-58E6-504F-8745-9A1C00103DD6}" type="sibTrans" cxnId="{B989A49A-72A2-FF45-9AA5-28E9F4201675}">
      <dgm:prSet/>
      <dgm:spPr/>
      <dgm:t>
        <a:bodyPr/>
        <a:lstStyle/>
        <a:p>
          <a:endParaRPr lang="en-US">
            <a:latin typeface="Minion Pro" panose="02040503050201020203" pitchFamily="18" charset="0"/>
          </a:endParaRPr>
        </a:p>
      </dgm:t>
    </dgm:pt>
    <dgm:pt modelId="{514E263B-DCF0-4142-A576-46578D9CD2C0}" type="pres">
      <dgm:prSet presAssocID="{F5C7AE09-C6A8-374A-9B35-972045585A9C}" presName="diagram" presStyleCnt="0">
        <dgm:presLayoutVars>
          <dgm:dir/>
          <dgm:resizeHandles val="exact"/>
        </dgm:presLayoutVars>
      </dgm:prSet>
      <dgm:spPr/>
    </dgm:pt>
    <dgm:pt modelId="{C90A1FD2-1572-AC4F-8A0D-4516B046023C}" type="pres">
      <dgm:prSet presAssocID="{999E76FB-1950-E043-A3F0-84AB6E069D00}" presName="node" presStyleLbl="node1" presStyleIdx="0" presStyleCnt="3">
        <dgm:presLayoutVars>
          <dgm:bulletEnabled val="1"/>
        </dgm:presLayoutVars>
      </dgm:prSet>
      <dgm:spPr/>
    </dgm:pt>
    <dgm:pt modelId="{C2733612-29EE-174D-85AB-883903912A77}" type="pres">
      <dgm:prSet presAssocID="{5B0EAFF1-AB75-D347-B893-80B5C4BFDE27}" presName="sibTrans" presStyleCnt="0"/>
      <dgm:spPr/>
    </dgm:pt>
    <dgm:pt modelId="{C706EEBF-9C43-FE42-B411-287B76FD0EAA}" type="pres">
      <dgm:prSet presAssocID="{2C1EBF37-AD8F-6744-A7BA-FD7F1B15D15C}" presName="node" presStyleLbl="node1" presStyleIdx="1" presStyleCnt="3">
        <dgm:presLayoutVars>
          <dgm:bulletEnabled val="1"/>
        </dgm:presLayoutVars>
      </dgm:prSet>
      <dgm:spPr/>
    </dgm:pt>
    <dgm:pt modelId="{A49DD984-D011-DE49-8B17-E6792404F990}" type="pres">
      <dgm:prSet presAssocID="{FEE4163F-5BA8-9340-A092-FAAF8B4E7568}" presName="sibTrans" presStyleCnt="0"/>
      <dgm:spPr/>
    </dgm:pt>
    <dgm:pt modelId="{7FA13F4A-4336-7740-8A27-39310223E7AA}" type="pres">
      <dgm:prSet presAssocID="{164688E2-FEE7-874A-A444-8B084A1D2FD8}" presName="node" presStyleLbl="node1" presStyleIdx="2" presStyleCnt="3">
        <dgm:presLayoutVars>
          <dgm:bulletEnabled val="1"/>
        </dgm:presLayoutVars>
      </dgm:prSet>
      <dgm:spPr/>
    </dgm:pt>
  </dgm:ptLst>
  <dgm:cxnLst>
    <dgm:cxn modelId="{F9801C28-829C-0B4F-916A-9AEC5C560CAC}" type="presOf" srcId="{2C1EBF37-AD8F-6744-A7BA-FD7F1B15D15C}" destId="{C706EEBF-9C43-FE42-B411-287B76FD0EAA}" srcOrd="0" destOrd="0" presId="urn:microsoft.com/office/officeart/2005/8/layout/default"/>
    <dgm:cxn modelId="{60D7AC2E-D3FD-B440-A460-CB57024ABD77}" srcId="{F5C7AE09-C6A8-374A-9B35-972045585A9C}" destId="{2C1EBF37-AD8F-6744-A7BA-FD7F1B15D15C}" srcOrd="1" destOrd="0" parTransId="{BBB5E7AC-BD99-0B45-AF35-83F88625D473}" sibTransId="{FEE4163F-5BA8-9340-A092-FAAF8B4E7568}"/>
    <dgm:cxn modelId="{9B84A04F-FB8D-1249-B718-8E2578C0F469}" type="presOf" srcId="{F5C7AE09-C6A8-374A-9B35-972045585A9C}" destId="{514E263B-DCF0-4142-A576-46578D9CD2C0}" srcOrd="0" destOrd="0" presId="urn:microsoft.com/office/officeart/2005/8/layout/default"/>
    <dgm:cxn modelId="{B989A49A-72A2-FF45-9AA5-28E9F4201675}" srcId="{F5C7AE09-C6A8-374A-9B35-972045585A9C}" destId="{164688E2-FEE7-874A-A444-8B084A1D2FD8}" srcOrd="2" destOrd="0" parTransId="{110192A6-6131-444C-97EA-A760CA520F1F}" sibTransId="{FCE2C4C9-58E6-504F-8745-9A1C00103DD6}"/>
    <dgm:cxn modelId="{B81528C8-C59B-9B44-BEDD-00C2A4FEA5CD}" type="presOf" srcId="{999E76FB-1950-E043-A3F0-84AB6E069D00}" destId="{C90A1FD2-1572-AC4F-8A0D-4516B046023C}" srcOrd="0" destOrd="0" presId="urn:microsoft.com/office/officeart/2005/8/layout/default"/>
    <dgm:cxn modelId="{C6CAABDA-C148-A848-B39F-803043C9E269}" srcId="{F5C7AE09-C6A8-374A-9B35-972045585A9C}" destId="{999E76FB-1950-E043-A3F0-84AB6E069D00}" srcOrd="0" destOrd="0" parTransId="{1B77AD08-483D-6C49-B08F-320241153B28}" sibTransId="{5B0EAFF1-AB75-D347-B893-80B5C4BFDE27}"/>
    <dgm:cxn modelId="{EE6490F5-1F01-4340-9407-D839EF3A1BEF}" type="presOf" srcId="{164688E2-FEE7-874A-A444-8B084A1D2FD8}" destId="{7FA13F4A-4336-7740-8A27-39310223E7AA}" srcOrd="0" destOrd="0" presId="urn:microsoft.com/office/officeart/2005/8/layout/default"/>
    <dgm:cxn modelId="{29CBA1AE-BB58-8D42-8C2E-46F9DE2323C4}" type="presParOf" srcId="{514E263B-DCF0-4142-A576-46578D9CD2C0}" destId="{C90A1FD2-1572-AC4F-8A0D-4516B046023C}" srcOrd="0" destOrd="0" presId="urn:microsoft.com/office/officeart/2005/8/layout/default"/>
    <dgm:cxn modelId="{2D64DA14-7E5F-9247-963E-E48A695560E8}" type="presParOf" srcId="{514E263B-DCF0-4142-A576-46578D9CD2C0}" destId="{C2733612-29EE-174D-85AB-883903912A77}" srcOrd="1" destOrd="0" presId="urn:microsoft.com/office/officeart/2005/8/layout/default"/>
    <dgm:cxn modelId="{D088AA67-18BF-7C47-8034-2587D1BFD228}" type="presParOf" srcId="{514E263B-DCF0-4142-A576-46578D9CD2C0}" destId="{C706EEBF-9C43-FE42-B411-287B76FD0EAA}" srcOrd="2" destOrd="0" presId="urn:microsoft.com/office/officeart/2005/8/layout/default"/>
    <dgm:cxn modelId="{DF011149-08E4-1A47-B36A-2B99C9047DAE}" type="presParOf" srcId="{514E263B-DCF0-4142-A576-46578D9CD2C0}" destId="{A49DD984-D011-DE49-8B17-E6792404F990}" srcOrd="3" destOrd="0" presId="urn:microsoft.com/office/officeart/2005/8/layout/default"/>
    <dgm:cxn modelId="{4D8DA96B-A02C-2B4D-8006-C855C6707FE8}" type="presParOf" srcId="{514E263B-DCF0-4142-A576-46578D9CD2C0}" destId="{7FA13F4A-4336-7740-8A27-39310223E7AA}"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C5EAA-8C92-D244-8A2D-740656DA8375}">
      <dsp:nvSpPr>
        <dsp:cNvPr id="0" name=""/>
        <dsp:cNvSpPr/>
      </dsp:nvSpPr>
      <dsp:spPr>
        <a:xfrm>
          <a:off x="3231" y="522614"/>
          <a:ext cx="2563601" cy="1538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The new government had problems with foreign nations. </a:t>
          </a:r>
        </a:p>
      </dsp:txBody>
      <dsp:txXfrm>
        <a:off x="3231" y="522614"/>
        <a:ext cx="2563601" cy="1538161"/>
      </dsp:txXfrm>
    </dsp:sp>
    <dsp:sp modelId="{DDA85045-A1AE-214D-A10F-0B80BBBB93BA}">
      <dsp:nvSpPr>
        <dsp:cNvPr id="0" name=""/>
        <dsp:cNvSpPr/>
      </dsp:nvSpPr>
      <dsp:spPr>
        <a:xfrm>
          <a:off x="2823193" y="522614"/>
          <a:ext cx="2563601" cy="1538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The British held onto several forts in the Northwest. </a:t>
          </a:r>
        </a:p>
      </dsp:txBody>
      <dsp:txXfrm>
        <a:off x="2823193" y="522614"/>
        <a:ext cx="2563601" cy="1538161"/>
      </dsp:txXfrm>
    </dsp:sp>
    <dsp:sp modelId="{2B18D735-7C15-2845-BBB6-D8A599846198}">
      <dsp:nvSpPr>
        <dsp:cNvPr id="0" name=""/>
        <dsp:cNvSpPr/>
      </dsp:nvSpPr>
      <dsp:spPr>
        <a:xfrm>
          <a:off x="5643155" y="522614"/>
          <a:ext cx="2563601" cy="1538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Spain challenged the southwest border of the United States. </a:t>
          </a:r>
        </a:p>
      </dsp:txBody>
      <dsp:txXfrm>
        <a:off x="5643155" y="522614"/>
        <a:ext cx="2563601" cy="1538161"/>
      </dsp:txXfrm>
    </dsp:sp>
    <dsp:sp modelId="{FF567091-65C3-704A-9D25-1AE67A2A4B0E}">
      <dsp:nvSpPr>
        <dsp:cNvPr id="0" name=""/>
        <dsp:cNvSpPr/>
      </dsp:nvSpPr>
      <dsp:spPr>
        <a:xfrm>
          <a:off x="8463117" y="522614"/>
          <a:ext cx="2563601" cy="1538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Pirates in North Africa attacked American ships.</a:t>
          </a:r>
        </a:p>
      </dsp:txBody>
      <dsp:txXfrm>
        <a:off x="8463117" y="522614"/>
        <a:ext cx="2563601" cy="1538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A1FD2-1572-AC4F-8A0D-4516B046023C}">
      <dsp:nvSpPr>
        <dsp:cNvPr id="0" name=""/>
        <dsp:cNvSpPr/>
      </dsp:nvSpPr>
      <dsp:spPr>
        <a:xfrm>
          <a:off x="0" y="737592"/>
          <a:ext cx="3518296" cy="21109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The delegates feared having the people elect the President directly. Instead, they decided that the President should be chosen by the Electoral College.</a:t>
          </a:r>
        </a:p>
      </dsp:txBody>
      <dsp:txXfrm>
        <a:off x="0" y="737592"/>
        <a:ext cx="3518296" cy="2110978"/>
      </dsp:txXfrm>
    </dsp:sp>
    <dsp:sp modelId="{C706EEBF-9C43-FE42-B411-287B76FD0EAA}">
      <dsp:nvSpPr>
        <dsp:cNvPr id="0" name=""/>
        <dsp:cNvSpPr/>
      </dsp:nvSpPr>
      <dsp:spPr>
        <a:xfrm>
          <a:off x="3870126" y="737592"/>
          <a:ext cx="3518296" cy="21109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The number of each state’s electors would equal the sum of its representatives in both houses (Members in the House + 2 for its two Senators).</a:t>
          </a:r>
        </a:p>
      </dsp:txBody>
      <dsp:txXfrm>
        <a:off x="3870126" y="737592"/>
        <a:ext cx="3518296" cy="2110978"/>
      </dsp:txXfrm>
    </dsp:sp>
    <dsp:sp modelId="{7FA13F4A-4336-7740-8A27-39310223E7AA}">
      <dsp:nvSpPr>
        <dsp:cNvPr id="0" name=""/>
        <dsp:cNvSpPr/>
      </dsp:nvSpPr>
      <dsp:spPr>
        <a:xfrm>
          <a:off x="7740253" y="737592"/>
          <a:ext cx="3518296" cy="21109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inion Pro" panose="02040503050201020203" pitchFamily="18" charset="0"/>
            </a:rPr>
            <a:t>If no candidate won a majority of the Electoral College, the House of Representatives would select the President.</a:t>
          </a:r>
        </a:p>
      </dsp:txBody>
      <dsp:txXfrm>
        <a:off x="7740253" y="737592"/>
        <a:ext cx="3518296" cy="21109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8D1615-B2A4-BCA3-845C-DBEA0EDED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C27656-D1BE-FF73-8BBC-F7E31E8FE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9747B9-DF1E-5241-8806-53699795AE23}" type="datetimeFigureOut">
              <a:rPr lang="en-US" smtClean="0"/>
              <a:t>10/2/2025</a:t>
            </a:fld>
            <a:endParaRPr lang="en-US"/>
          </a:p>
        </p:txBody>
      </p:sp>
      <p:sp>
        <p:nvSpPr>
          <p:cNvPr id="4" name="Footer Placeholder 3">
            <a:extLst>
              <a:ext uri="{FF2B5EF4-FFF2-40B4-BE49-F238E27FC236}">
                <a16:creationId xmlns:a16="http://schemas.microsoft.com/office/drawing/2014/main" id="{F758435B-6BD1-04BC-2096-A6F24C50E2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EB2804-5D75-FAB4-627E-66C883E4B3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5521D8-676A-8B43-9DC0-03BF1138AF34}" type="slidenum">
              <a:rPr lang="en-US" smtClean="0"/>
              <a:t>‹#›</a:t>
            </a:fld>
            <a:endParaRPr lang="en-US"/>
          </a:p>
        </p:txBody>
      </p:sp>
    </p:spTree>
    <p:extLst>
      <p:ext uri="{BB962C8B-B14F-4D97-AF65-F5344CB8AC3E}">
        <p14:creationId xmlns:p14="http://schemas.microsoft.com/office/powerpoint/2010/main" val="3881402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ADD82-7C41-6E4F-9282-056D7190046A}"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3A5B2-5531-114C-89A7-9ED6392C5768}" type="slidenum">
              <a:rPr lang="en-US" smtClean="0"/>
              <a:t>‹#›</a:t>
            </a:fld>
            <a:endParaRPr lang="en-US"/>
          </a:p>
        </p:txBody>
      </p:sp>
    </p:spTree>
    <p:extLst>
      <p:ext uri="{BB962C8B-B14F-4D97-AF65-F5344CB8AC3E}">
        <p14:creationId xmlns:p14="http://schemas.microsoft.com/office/powerpoint/2010/main" val="3576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32</a:t>
            </a:fld>
            <a:endParaRPr lang="en-US"/>
          </a:p>
        </p:txBody>
      </p:sp>
    </p:spTree>
    <p:extLst>
      <p:ext uri="{BB962C8B-B14F-4D97-AF65-F5344CB8AC3E}">
        <p14:creationId xmlns:p14="http://schemas.microsoft.com/office/powerpoint/2010/main" val="425754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5</a:t>
            </a:fld>
            <a:endParaRPr lang="en-US"/>
          </a:p>
        </p:txBody>
      </p:sp>
    </p:spTree>
    <p:extLst>
      <p:ext uri="{BB962C8B-B14F-4D97-AF65-F5344CB8AC3E}">
        <p14:creationId xmlns:p14="http://schemas.microsoft.com/office/powerpoint/2010/main" val="179807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9</a:t>
            </a:fld>
            <a:endParaRPr lang="en-US"/>
          </a:p>
        </p:txBody>
      </p:sp>
    </p:spTree>
    <p:extLst>
      <p:ext uri="{BB962C8B-B14F-4D97-AF65-F5344CB8AC3E}">
        <p14:creationId xmlns:p14="http://schemas.microsoft.com/office/powerpoint/2010/main" val="148483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12</a:t>
            </a:fld>
            <a:endParaRPr lang="en-US"/>
          </a:p>
        </p:txBody>
      </p:sp>
    </p:spTree>
    <p:extLst>
      <p:ext uri="{BB962C8B-B14F-4D97-AF65-F5344CB8AC3E}">
        <p14:creationId xmlns:p14="http://schemas.microsoft.com/office/powerpoint/2010/main" val="109607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13</a:t>
            </a:fld>
            <a:endParaRPr lang="en-US"/>
          </a:p>
        </p:txBody>
      </p:sp>
    </p:spTree>
    <p:extLst>
      <p:ext uri="{BB962C8B-B14F-4D97-AF65-F5344CB8AC3E}">
        <p14:creationId xmlns:p14="http://schemas.microsoft.com/office/powerpoint/2010/main" val="4186846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14</a:t>
            </a:fld>
            <a:endParaRPr lang="en-US"/>
          </a:p>
        </p:txBody>
      </p:sp>
    </p:spTree>
    <p:extLst>
      <p:ext uri="{BB962C8B-B14F-4D97-AF65-F5344CB8AC3E}">
        <p14:creationId xmlns:p14="http://schemas.microsoft.com/office/powerpoint/2010/main" val="398542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16</a:t>
            </a:fld>
            <a:endParaRPr lang="en-US"/>
          </a:p>
        </p:txBody>
      </p:sp>
    </p:spTree>
    <p:extLst>
      <p:ext uri="{BB962C8B-B14F-4D97-AF65-F5344CB8AC3E}">
        <p14:creationId xmlns:p14="http://schemas.microsoft.com/office/powerpoint/2010/main" val="2229822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20</a:t>
            </a:fld>
            <a:endParaRPr lang="en-US"/>
          </a:p>
        </p:txBody>
      </p:sp>
    </p:spTree>
    <p:extLst>
      <p:ext uri="{BB962C8B-B14F-4D97-AF65-F5344CB8AC3E}">
        <p14:creationId xmlns:p14="http://schemas.microsoft.com/office/powerpoint/2010/main" val="3893096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29</a:t>
            </a:fld>
            <a:endParaRPr lang="en-US"/>
          </a:p>
        </p:txBody>
      </p:sp>
    </p:spTree>
    <p:extLst>
      <p:ext uri="{BB962C8B-B14F-4D97-AF65-F5344CB8AC3E}">
        <p14:creationId xmlns:p14="http://schemas.microsoft.com/office/powerpoint/2010/main" val="199759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Google Shape;65;p14">
            <a:extLst>
              <a:ext uri="{FF2B5EF4-FFF2-40B4-BE49-F238E27FC236}">
                <a16:creationId xmlns:a16="http://schemas.microsoft.com/office/drawing/2014/main" id="{61250F3A-DCFF-A1DC-9E0A-D3FBDD606466}"/>
              </a:ext>
            </a:extLst>
          </p:cNvPr>
          <p:cNvSpPr txBox="1"/>
          <p:nvPr userDrawn="1"/>
        </p:nvSpPr>
        <p:spPr>
          <a:xfrm>
            <a:off x="1152923" y="1066433"/>
            <a:ext cx="9590000" cy="120182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4800"/>
            </a:pPr>
            <a:r>
              <a:rPr lang="en-US" sz="5400" dirty="0">
                <a:solidFill>
                  <a:srgbClr val="BF222D"/>
                </a:solidFill>
                <a:latin typeface="Bree Serif"/>
                <a:ea typeface="Bree Serif"/>
                <a:cs typeface="Bree Serif"/>
                <a:sym typeface="Bree Serif"/>
              </a:rPr>
              <a:t>A Nation Conceived in Liberty</a:t>
            </a:r>
          </a:p>
        </p:txBody>
      </p:sp>
      <p:sp>
        <p:nvSpPr>
          <p:cNvPr id="11" name="Google Shape;66;p14">
            <a:extLst>
              <a:ext uri="{FF2B5EF4-FFF2-40B4-BE49-F238E27FC236}">
                <a16:creationId xmlns:a16="http://schemas.microsoft.com/office/drawing/2014/main" id="{75FBDE81-8E76-7638-A1D3-1D32EF096F73}"/>
              </a:ext>
            </a:extLst>
          </p:cNvPr>
          <p:cNvSpPr txBox="1"/>
          <p:nvPr userDrawn="1"/>
        </p:nvSpPr>
        <p:spPr>
          <a:xfrm>
            <a:off x="1462923" y="2038947"/>
            <a:ext cx="8970000" cy="70630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1950"/>
            </a:pPr>
            <a:r>
              <a:rPr lang="en-US" sz="2600" i="1" dirty="0">
                <a:solidFill>
                  <a:schemeClr val="accent5"/>
                </a:solidFill>
                <a:latin typeface="Bree Serif"/>
                <a:ea typeface="Bree Serif"/>
                <a:cs typeface="Bree Serif"/>
                <a:sym typeface="Bree Serif"/>
              </a:rPr>
              <a:t>U.S. History for the Georgia EOC Assessment</a:t>
            </a:r>
          </a:p>
        </p:txBody>
      </p:sp>
      <p:sp>
        <p:nvSpPr>
          <p:cNvPr id="12" name="Google Shape;64;p14">
            <a:extLst>
              <a:ext uri="{FF2B5EF4-FFF2-40B4-BE49-F238E27FC236}">
                <a16:creationId xmlns:a16="http://schemas.microsoft.com/office/drawing/2014/main" id="{8EF4D237-075B-BEB5-24C1-1E727D929F06}"/>
              </a:ext>
            </a:extLst>
          </p:cNvPr>
          <p:cNvSpPr txBox="1">
            <a:spLocks/>
          </p:cNvSpPr>
          <p:nvPr userDrawn="1"/>
        </p:nvSpPr>
        <p:spPr>
          <a:xfrm>
            <a:off x="433316" y="5768538"/>
            <a:ext cx="6353563" cy="972300"/>
          </a:xfrm>
          <a:prstGeom prst="rect">
            <a:avLst/>
          </a:prstGeom>
          <a:noFill/>
          <a:ln>
            <a:noFill/>
          </a:ln>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600"/>
              </a:spcBef>
              <a:spcAft>
                <a:spcPts val="600"/>
              </a:spcAft>
              <a:buFont typeface="Arial" panose="020B0604020202020204" pitchFamily="34" charset="0"/>
              <a:buNone/>
              <a:defRPr sz="2400" kern="1200">
                <a:solidFill>
                  <a:schemeClr val="bg1"/>
                </a:solidFill>
                <a:latin typeface="Bree Serif" panose="02000503040000020004" pitchFamily="2" charset="77"/>
                <a:ea typeface="+mn-ea"/>
                <a:cs typeface="+mn-cs"/>
              </a:defRPr>
            </a:lvl1pPr>
            <a:lvl2pPr marL="457200" indent="0" algn="ctr" defTabSz="914400" rtl="0" eaLnBrk="1" latinLnBrk="0" hangingPunct="1">
              <a:lnSpc>
                <a:spcPct val="90000"/>
              </a:lnSpc>
              <a:spcBef>
                <a:spcPts val="600"/>
              </a:spcBef>
              <a:spcAft>
                <a:spcPts val="600"/>
              </a:spcAft>
              <a:buFont typeface="Arial" panose="020B0604020202020204" pitchFamily="34" charset="0"/>
              <a:buNone/>
              <a:defRPr sz="2000" b="0" kern="1200">
                <a:solidFill>
                  <a:schemeClr val="tx1"/>
                </a:solidFill>
                <a:latin typeface="Bree Serif" panose="02000503040000020004" pitchFamily="2" charset="77"/>
                <a:ea typeface="+mn-ea"/>
                <a:cs typeface="+mn-cs"/>
              </a:defRPr>
            </a:lvl2pPr>
            <a:lvl3pPr marL="914400" indent="0" algn="ctr"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Bree Serif" panose="02000503040000020004" pitchFamily="2" charset="77"/>
                <a:ea typeface="+mn-ea"/>
                <a:cs typeface="+mn-cs"/>
              </a:defRPr>
            </a:lvl3pPr>
            <a:lvl4pPr marL="13716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4pPr>
            <a:lvl5pPr marL="18288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3: </a:t>
            </a:r>
            <a:r>
              <a:rPr lang="en-US" sz="1100" dirty="0">
                <a:solidFill>
                  <a:schemeClr val="dk1"/>
                </a:solidFill>
                <a:highlight>
                  <a:srgbClr val="FBEDDA"/>
                </a:highlight>
                <a:latin typeface="Bree Serif"/>
                <a:ea typeface="Bree Serif"/>
                <a:cs typeface="Bree Serif"/>
                <a:sym typeface="Bree Serif"/>
              </a:rPr>
              <a:t>The Story of Our Constitution</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4: </a:t>
            </a:r>
            <a:r>
              <a:rPr lang="en-US" sz="1100" dirty="0">
                <a:solidFill>
                  <a:schemeClr val="dk1"/>
                </a:solidFill>
                <a:latin typeface="Bree Serif"/>
                <a:ea typeface="Bree Serif"/>
                <a:cs typeface="Bree Serif"/>
                <a:sym typeface="Bree Serif"/>
              </a:rPr>
              <a:t>The First Presidents of the New Republic</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5: </a:t>
            </a:r>
            <a:r>
              <a:rPr lang="en-US" sz="1100" dirty="0">
                <a:solidFill>
                  <a:schemeClr val="tx1"/>
                </a:solidFill>
                <a:latin typeface="Bree Serif"/>
                <a:ea typeface="Bree Serif"/>
                <a:cs typeface="Bree Serif"/>
                <a:sym typeface="Bree Serif"/>
              </a:rPr>
              <a:t>The Age of Jackson</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chemeClr val="accent5"/>
                </a:solidFill>
                <a:latin typeface="Bree Serif"/>
                <a:ea typeface="Bree Serif"/>
                <a:cs typeface="Bree Serif"/>
                <a:sym typeface="Bree Serif"/>
              </a:rPr>
              <a:t>Chapter 6: </a:t>
            </a:r>
            <a:r>
              <a:rPr lang="en-US" sz="1100" dirty="0">
                <a:solidFill>
                  <a:schemeClr val="tx1"/>
                </a:solidFill>
                <a:latin typeface="Bree Serif"/>
                <a:ea typeface="Bree Serif"/>
                <a:cs typeface="Bree Serif"/>
                <a:sym typeface="Bree Serif"/>
              </a:rPr>
              <a:t>The Civil War</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tx1"/>
              </a:solidFill>
              <a:latin typeface="Bree Serif"/>
              <a:ea typeface="Bree Serif"/>
              <a:cs typeface="Bree Serif"/>
              <a:sym typeface="Bree Serif"/>
            </a:endParaRP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dk1"/>
              </a:solidFill>
              <a:latin typeface="Bree Serif"/>
              <a:ea typeface="Bree Serif"/>
              <a:cs typeface="Bree Serif"/>
              <a:sym typeface="Bree Serif"/>
            </a:endParaRP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dk1"/>
              </a:solidFill>
              <a:latin typeface="Bree Serif"/>
              <a:ea typeface="Bree Serif"/>
              <a:cs typeface="Bree Serif"/>
              <a:sym typeface="Bree Serif"/>
            </a:endParaRPr>
          </a:p>
        </p:txBody>
      </p:sp>
      <p:pic>
        <p:nvPicPr>
          <p:cNvPr id="13" name="Graphic 12">
            <a:extLst>
              <a:ext uri="{FF2B5EF4-FFF2-40B4-BE49-F238E27FC236}">
                <a16:creationId xmlns:a16="http://schemas.microsoft.com/office/drawing/2014/main" id="{934BABCC-7A2B-979A-B677-14B272D17F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379" b="27133"/>
          <a:stretch/>
        </p:blipFill>
        <p:spPr>
          <a:xfrm>
            <a:off x="59271" y="117162"/>
            <a:ext cx="2807304" cy="524800"/>
          </a:xfrm>
          <a:prstGeom prst="rect">
            <a:avLst/>
          </a:prstGeom>
        </p:spPr>
      </p:pic>
      <p:sp>
        <p:nvSpPr>
          <p:cNvPr id="17" name="TextBox 16">
            <a:extLst>
              <a:ext uri="{FF2B5EF4-FFF2-40B4-BE49-F238E27FC236}">
                <a16:creationId xmlns:a16="http://schemas.microsoft.com/office/drawing/2014/main" id="{6B9968CC-1C2A-F95C-A502-F3A663F2F20B}"/>
              </a:ext>
            </a:extLst>
          </p:cNvPr>
          <p:cNvSpPr txBox="1"/>
          <p:nvPr userDrawn="1"/>
        </p:nvSpPr>
        <p:spPr>
          <a:xfrm>
            <a:off x="2585444" y="3549010"/>
            <a:ext cx="7527284" cy="707886"/>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The Story of Our Constitution</a:t>
            </a:r>
            <a:endParaRPr lang="en-US" sz="1800" dirty="0">
              <a:solidFill>
                <a:schemeClr val="accent5"/>
              </a:solidFill>
            </a:endParaRPr>
          </a:p>
        </p:txBody>
      </p:sp>
    </p:spTree>
    <p:extLst>
      <p:ext uri="{BB962C8B-B14F-4D97-AF65-F5344CB8AC3E}">
        <p14:creationId xmlns:p14="http://schemas.microsoft.com/office/powerpoint/2010/main" val="369214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Voca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E23E-066A-ACD9-401F-7F3FE9529D4E}"/>
              </a:ext>
            </a:extLst>
          </p:cNvPr>
          <p:cNvSpPr>
            <a:spLocks noGrp="1"/>
          </p:cNvSpPr>
          <p:nvPr>
            <p:ph type="title" hasCustomPrompt="1"/>
          </p:nvPr>
        </p:nvSpPr>
        <p:spPr>
          <a:xfrm>
            <a:off x="0" y="1"/>
            <a:ext cx="12192000" cy="1219199"/>
          </a:xfrm>
          <a:prstGeom prst="rect">
            <a:avLst/>
          </a:prstGeom>
          <a:solidFill>
            <a:schemeClr val="accent1"/>
          </a:solidFill>
        </p:spPr>
        <p:txBody>
          <a:bodyPr/>
          <a:lstStyle>
            <a:lvl1pPr algn="ctr">
              <a:defRPr>
                <a:solidFill>
                  <a:schemeClr val="bg2"/>
                </a:solidFill>
              </a:defRPr>
            </a:lvl1pPr>
          </a:lstStyle>
          <a:p>
            <a:r>
              <a:rPr lang="en-US" sz="3600" dirty="0">
                <a:latin typeface="Bree Serif"/>
                <a:ea typeface="Bree Serif"/>
                <a:cs typeface="Bree Serif"/>
                <a:sym typeface="Bree Serif"/>
              </a:rPr>
              <a:t>Names and Terms You Should Know</a:t>
            </a:r>
            <a:endParaRPr lang="en-US" dirty="0"/>
          </a:p>
        </p:txBody>
      </p:sp>
      <p:sp>
        <p:nvSpPr>
          <p:cNvPr id="3" name="Content Placeholder 2">
            <a:extLst>
              <a:ext uri="{FF2B5EF4-FFF2-40B4-BE49-F238E27FC236}">
                <a16:creationId xmlns:a16="http://schemas.microsoft.com/office/drawing/2014/main" id="{CB1F188C-5F12-48ED-B437-6F982527E1FD}"/>
              </a:ext>
            </a:extLst>
          </p:cNvPr>
          <p:cNvSpPr>
            <a:spLocks noGrp="1"/>
          </p:cNvSpPr>
          <p:nvPr>
            <p:ph sz="half" idx="1"/>
          </p:nvPr>
        </p:nvSpPr>
        <p:spPr>
          <a:xfrm>
            <a:off x="838200" y="1630017"/>
            <a:ext cx="5181600" cy="4546946"/>
          </a:xfrm>
          <a:prstGeom prst="rect">
            <a:avLst/>
          </a:prstGeom>
        </p:spPr>
        <p:txBody>
          <a:bodyPr>
            <a:normAutofit/>
          </a:bodyPr>
          <a:lstStyle>
            <a:lvl1pPr>
              <a:defRPr sz="2000">
                <a:solidFill>
                  <a:schemeClr val="tx1"/>
                </a:solidFill>
              </a:defRPr>
            </a:lvl1pPr>
          </a:lstStyle>
          <a:p>
            <a:pPr lvl="0"/>
            <a:r>
              <a:rPr lang="en-US" dirty="0"/>
              <a:t>Click to edit Master text styles</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6172200" y="1630017"/>
            <a:ext cx="5181600" cy="4546946"/>
          </a:xfrm>
          <a:prstGeom prst="rect">
            <a:avLst/>
          </a:prstGeom>
        </p:spPr>
        <p:txBody>
          <a:bodyPr>
            <a:normAutofit/>
          </a:bodyPr>
          <a:lstStyle>
            <a:lvl1pPr>
              <a:defRPr sz="2000">
                <a:solidFill>
                  <a:schemeClr val="tx1"/>
                </a:solidFill>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lvl1pPr>
              <a:defRPr>
                <a:solidFill>
                  <a:schemeClr val="tx1"/>
                </a:solidFill>
                <a:latin typeface="Minion Pro" panose="02040503050201020203" pitchFamily="18" charset="0"/>
              </a:defRPr>
            </a:lvl1pPr>
          </a:lstStyle>
          <a:p>
            <a:fld id="{6AC54FAE-8302-4243-A9D8-D98FAC6724B0}" type="slidenum">
              <a:rPr lang="en-US" smtClean="0"/>
              <a:pPr/>
              <a:t>‹#›</a:t>
            </a:fld>
            <a:endParaRPr lang="en-US" dirty="0"/>
          </a:p>
        </p:txBody>
      </p:sp>
      <p:sp>
        <p:nvSpPr>
          <p:cNvPr id="5" name="Footer Placeholder 1">
            <a:extLst>
              <a:ext uri="{FF2B5EF4-FFF2-40B4-BE49-F238E27FC236}">
                <a16:creationId xmlns:a16="http://schemas.microsoft.com/office/drawing/2014/main" id="{6B2C1680-F4E4-17D4-3488-FBA180E75F95}"/>
              </a:ext>
            </a:extLst>
          </p:cNvPr>
          <p:cNvSpPr>
            <a:spLocks noGrp="1"/>
          </p:cNvSpPr>
          <p:nvPr>
            <p:ph type="ftr" sz="quarter" idx="3"/>
          </p:nvPr>
        </p:nvSpPr>
        <p:spPr>
          <a:xfrm>
            <a:off x="838200" y="6356350"/>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Tree>
    <p:extLst>
      <p:ext uri="{BB962C8B-B14F-4D97-AF65-F5344CB8AC3E}">
        <p14:creationId xmlns:p14="http://schemas.microsoft.com/office/powerpoint/2010/main" val="228417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CA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F188C-5F12-48ED-B437-6F982527E1FD}"/>
              </a:ext>
            </a:extLst>
          </p:cNvPr>
          <p:cNvSpPr>
            <a:spLocks noGrp="1"/>
          </p:cNvSpPr>
          <p:nvPr>
            <p:ph sz="half" idx="1" hasCustomPrompt="1"/>
          </p:nvPr>
        </p:nvSpPr>
        <p:spPr>
          <a:xfrm>
            <a:off x="838200" y="1603513"/>
            <a:ext cx="3398520" cy="4573450"/>
          </a:xfrm>
          <a:prstGeom prst="rect">
            <a:avLst/>
          </a:prstGeom>
        </p:spPr>
        <p:txBody>
          <a:bodyPr>
            <a:normAutofit/>
          </a:bodyPr>
          <a:lstStyle>
            <a:lvl1pPr>
              <a:defRPr sz="1800">
                <a:solidFill>
                  <a:schemeClr val="tx1"/>
                </a:solidFill>
              </a:defRPr>
            </a:lvl1pPr>
          </a:lstStyle>
          <a:p>
            <a:pPr lvl="0"/>
            <a:r>
              <a:rPr lang="en-US" dirty="0"/>
              <a:t>Item </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4414520" y="1600338"/>
            <a:ext cx="3398520" cy="4573450"/>
          </a:xfrm>
          <a:prstGeom prst="rect">
            <a:avLst/>
          </a:prstGeom>
        </p:spPr>
        <p:txBody>
          <a:bodyPr>
            <a:normAutofit/>
          </a:bodyPr>
          <a:lstStyle>
            <a:lvl1pPr>
              <a:defRPr sz="1800">
                <a:solidFill>
                  <a:schemeClr val="tx1"/>
                </a:solidFill>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lvl1pPr>
              <a:defRPr>
                <a:solidFill>
                  <a:schemeClr val="tx1"/>
                </a:solidFill>
              </a:defRPr>
            </a:lvl1pPr>
          </a:lstStyle>
          <a:p>
            <a:fld id="{6AC54FAE-8302-4243-A9D8-D98FAC6724B0}" type="slidenum">
              <a:rPr lang="en-US" smtClean="0"/>
              <a:pPr/>
              <a:t>‹#›</a:t>
            </a:fld>
            <a:endParaRPr lang="en-US" dirty="0"/>
          </a:p>
        </p:txBody>
      </p:sp>
      <p:sp>
        <p:nvSpPr>
          <p:cNvPr id="6" name="Content Placeholder 3">
            <a:extLst>
              <a:ext uri="{FF2B5EF4-FFF2-40B4-BE49-F238E27FC236}">
                <a16:creationId xmlns:a16="http://schemas.microsoft.com/office/drawing/2014/main" id="{77B2F2FF-70DB-9A11-4561-5E2C16D9801C}"/>
              </a:ext>
            </a:extLst>
          </p:cNvPr>
          <p:cNvSpPr>
            <a:spLocks noGrp="1"/>
          </p:cNvSpPr>
          <p:nvPr>
            <p:ph sz="half" idx="13"/>
          </p:nvPr>
        </p:nvSpPr>
        <p:spPr>
          <a:xfrm>
            <a:off x="7955280" y="1600338"/>
            <a:ext cx="3398520" cy="4573450"/>
          </a:xfrm>
          <a:prstGeom prst="rect">
            <a:avLst/>
          </a:prstGeom>
        </p:spPr>
        <p:txBody>
          <a:bodyPr>
            <a:normAutofit/>
          </a:bodyPr>
          <a:lstStyle>
            <a:lvl1pPr>
              <a:defRPr sz="1800">
                <a:solidFill>
                  <a:schemeClr val="tx1"/>
                </a:solidFill>
              </a:defRPr>
            </a:lvl1pPr>
          </a:lstStyle>
          <a:p>
            <a:pPr lvl="0"/>
            <a:r>
              <a:rPr lang="en-US" dirty="0"/>
              <a:t>Click to edit Master text styles</a:t>
            </a:r>
          </a:p>
        </p:txBody>
      </p:sp>
      <p:sp>
        <p:nvSpPr>
          <p:cNvPr id="5" name="Footer Placeholder 1">
            <a:extLst>
              <a:ext uri="{FF2B5EF4-FFF2-40B4-BE49-F238E27FC236}">
                <a16:creationId xmlns:a16="http://schemas.microsoft.com/office/drawing/2014/main" id="{F60FA05E-7864-0A83-B838-ADE863F4D09E}"/>
              </a:ext>
            </a:extLst>
          </p:cNvPr>
          <p:cNvSpPr>
            <a:spLocks noGrp="1"/>
          </p:cNvSpPr>
          <p:nvPr>
            <p:ph type="ftr" sz="quarter" idx="3"/>
          </p:nvPr>
        </p:nvSpPr>
        <p:spPr>
          <a:xfrm>
            <a:off x="838200" y="6356350"/>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
        <p:nvSpPr>
          <p:cNvPr id="8" name="Title 1">
            <a:extLst>
              <a:ext uri="{FF2B5EF4-FFF2-40B4-BE49-F238E27FC236}">
                <a16:creationId xmlns:a16="http://schemas.microsoft.com/office/drawing/2014/main" id="{56EA6F2A-5DE2-587B-C94E-8436C29820B4}"/>
              </a:ext>
            </a:extLst>
          </p:cNvPr>
          <p:cNvSpPr>
            <a:spLocks noGrp="1"/>
          </p:cNvSpPr>
          <p:nvPr>
            <p:ph type="title" hasCustomPrompt="1"/>
          </p:nvPr>
        </p:nvSpPr>
        <p:spPr>
          <a:xfrm>
            <a:off x="0" y="1"/>
            <a:ext cx="12192000" cy="1219199"/>
          </a:xfrm>
          <a:prstGeom prst="rect">
            <a:avLst/>
          </a:prstGeom>
          <a:solidFill>
            <a:schemeClr val="accent1"/>
          </a:solidFill>
        </p:spPr>
        <p:txBody>
          <a:bodyPr/>
          <a:lstStyle>
            <a:lvl1pPr algn="ctr">
              <a:defRPr>
                <a:solidFill>
                  <a:schemeClr val="bg2"/>
                </a:solidFill>
              </a:defRPr>
            </a:lvl1pPr>
          </a:lstStyle>
          <a:p>
            <a:r>
              <a:rPr lang="en-US" sz="3600" dirty="0">
                <a:latin typeface="Bree Serif"/>
                <a:ea typeface="Bree Serif"/>
                <a:cs typeface="Bree Serif"/>
                <a:sym typeface="Bree Serif"/>
              </a:rPr>
              <a:t>Names and Terms You Should Know</a:t>
            </a:r>
            <a:endParaRPr lang="en-US" dirty="0"/>
          </a:p>
        </p:txBody>
      </p:sp>
    </p:spTree>
    <p:extLst>
      <p:ext uri="{BB962C8B-B14F-4D97-AF65-F5344CB8AC3E}">
        <p14:creationId xmlns:p14="http://schemas.microsoft.com/office/powerpoint/2010/main" val="165505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600" dirty="0">
                <a:solidFill>
                  <a:schemeClr val="accent5"/>
                </a:solidFill>
                <a:latin typeface="Bree Serif"/>
                <a:ea typeface="Bree Serif"/>
                <a:cs typeface="Bree Serif"/>
                <a:sym typeface="Bree Serif"/>
              </a:rPr>
              <a:t>Standards Covered in this Chapter</a:t>
            </a:r>
            <a:endParaRPr dirty="0"/>
          </a:p>
        </p:txBody>
      </p:sp>
      <p:sp>
        <p:nvSpPr>
          <p:cNvPr id="15" name="Google Shape;15;p3"/>
          <p:cNvSpPr txBox="1">
            <a:spLocks noGrp="1"/>
          </p:cNvSpPr>
          <p:nvPr>
            <p:ph type="body" idx="1"/>
          </p:nvPr>
        </p:nvSpPr>
        <p:spPr>
          <a:xfrm>
            <a:off x="415600" y="1536633"/>
            <a:ext cx="11360800" cy="4414233"/>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tx1">
                  <a:lumMod val="95000"/>
                  <a:lumOff val="5000"/>
                </a:schemeClr>
              </a:buClr>
              <a:buSzPts val="1800"/>
              <a:buFont typeface="+mj-lt"/>
              <a:buAutoNum type="alphaLcPeriod"/>
              <a:defRPr sz="1800">
                <a:solidFill>
                  <a:schemeClr val="tx1"/>
                </a:solidFill>
                <a:latin typeface="Minion Pro" panose="02040503050201020203" pitchFamily="18" charset="0"/>
                <a:ea typeface="Roboto Slab" pitchFamily="2"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dirty="0"/>
              <a:t>Click to edit Master text styles</a:t>
            </a:r>
          </a:p>
        </p:txBody>
      </p:sp>
      <p:sp>
        <p:nvSpPr>
          <p:cNvPr id="2" name="Footer Placeholder 1">
            <a:extLst>
              <a:ext uri="{FF2B5EF4-FFF2-40B4-BE49-F238E27FC236}">
                <a16:creationId xmlns:a16="http://schemas.microsoft.com/office/drawing/2014/main" id="{CFE5E9E5-C9F8-56AB-349C-3AFEC6BEFA33}"/>
              </a:ext>
            </a:extLst>
          </p:cNvPr>
          <p:cNvSpPr>
            <a:spLocks noGrp="1"/>
          </p:cNvSpPr>
          <p:nvPr>
            <p:ph type="ftr" sz="quarter" idx="3"/>
          </p:nvPr>
        </p:nvSpPr>
        <p:spPr>
          <a:xfrm>
            <a:off x="415600" y="6385857"/>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
        <p:nvSpPr>
          <p:cNvPr id="5" name="Google Shape;16;p3">
            <a:extLst>
              <a:ext uri="{FF2B5EF4-FFF2-40B4-BE49-F238E27FC236}">
                <a16:creationId xmlns:a16="http://schemas.microsoft.com/office/drawing/2014/main" id="{069C54A3-A83D-AD80-4B53-858C011765E1}"/>
              </a:ext>
            </a:extLst>
          </p:cNvPr>
          <p:cNvSpPr txBox="1">
            <a:spLocks noGrp="1"/>
          </p:cNvSpPr>
          <p:nvPr>
            <p:ph type="sldNum" idx="12"/>
          </p:nvPr>
        </p:nvSpPr>
        <p:spPr>
          <a:xfrm>
            <a:off x="11410122" y="6385857"/>
            <a:ext cx="366278" cy="36512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tx1"/>
                </a:solidFill>
                <a:latin typeface="Minion Pro" panose="02040503050201020203" pitchFamily="18" charset="0"/>
                <a:ea typeface="Minion Pro" panose="02040503050201020203" pitchFamily="18"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5321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GB" dirty="0"/>
              <a:t>Chapter Name |  Subchapter Name</a:t>
            </a:r>
            <a:endParaRPr dirty="0"/>
          </a:p>
        </p:txBody>
      </p:sp>
      <p:sp>
        <p:nvSpPr>
          <p:cNvPr id="2" name="Google Shape;15;p3">
            <a:extLst>
              <a:ext uri="{FF2B5EF4-FFF2-40B4-BE49-F238E27FC236}">
                <a16:creationId xmlns:a16="http://schemas.microsoft.com/office/drawing/2014/main" id="{E221512A-951D-09EE-915E-F8B0A9276268}"/>
              </a:ext>
            </a:extLst>
          </p:cNvPr>
          <p:cNvSpPr txBox="1">
            <a:spLocks noGrp="1"/>
          </p:cNvSpPr>
          <p:nvPr>
            <p:ph type="body" idx="13"/>
          </p:nvPr>
        </p:nvSpPr>
        <p:spPr>
          <a:xfrm>
            <a:off x="415600" y="1612895"/>
            <a:ext cx="3268504" cy="547209"/>
          </a:xfrm>
          <a:prstGeom prst="rect">
            <a:avLst/>
          </a:prstGeom>
          <a:solidFill>
            <a:schemeClr val="bg1"/>
          </a:solidFill>
          <a:ln w="12700">
            <a:solidFill>
              <a:schemeClr val="accent2"/>
            </a:solidFill>
          </a:ln>
        </p:spPr>
        <p:txBody>
          <a:bodyPr spcFirstLastPara="1" wrap="square" lIns="91425" tIns="91425" rIns="91425" bIns="91425" anchor="t" anchorCtr="0">
            <a:normAutofit/>
          </a:bodyPr>
          <a:lstStyle>
            <a:lvl1pPr marL="152396" lvl="0" indent="0" algn="l">
              <a:lnSpc>
                <a:spcPct val="115000"/>
              </a:lnSpc>
              <a:spcBef>
                <a:spcPts val="0"/>
              </a:spcBef>
              <a:spcAft>
                <a:spcPts val="0"/>
              </a:spcAft>
              <a:buSzPts val="1800"/>
              <a:buFont typeface="Arial" panose="020B0604020202020204" pitchFamily="34" charset="0"/>
              <a:buNone/>
              <a:defRPr sz="1800">
                <a:solidFill>
                  <a:schemeClr val="accent2"/>
                </a:solidFill>
                <a:latin typeface="Myriad Pro Light SemiCond" panose="020B0603030403020204" pitchFamily="34" charset="0"/>
                <a:ea typeface="Myriad Pro Light SemiCond" panose="020B0603030403020204" pitchFamily="34"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dirty="0"/>
              <a:t>Click to edit Master text styles</a:t>
            </a:r>
          </a:p>
        </p:txBody>
      </p:sp>
      <p:sp>
        <p:nvSpPr>
          <p:cNvPr id="3" name="Footer Placeholder 1">
            <a:extLst>
              <a:ext uri="{FF2B5EF4-FFF2-40B4-BE49-F238E27FC236}">
                <a16:creationId xmlns:a16="http://schemas.microsoft.com/office/drawing/2014/main" id="{32632633-7C15-3211-2F91-329A77EF6BA5}"/>
              </a:ext>
            </a:extLst>
          </p:cNvPr>
          <p:cNvSpPr>
            <a:spLocks noGrp="1"/>
          </p:cNvSpPr>
          <p:nvPr>
            <p:ph type="ftr" sz="quarter" idx="3"/>
          </p:nvPr>
        </p:nvSpPr>
        <p:spPr>
          <a:xfrm>
            <a:off x="415600" y="6377298"/>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
        <p:nvSpPr>
          <p:cNvPr id="6" name="Google Shape;16;p3">
            <a:extLst>
              <a:ext uri="{FF2B5EF4-FFF2-40B4-BE49-F238E27FC236}">
                <a16:creationId xmlns:a16="http://schemas.microsoft.com/office/drawing/2014/main" id="{26BB6D3A-CBBF-8DCC-9097-458BEC713B5D}"/>
              </a:ext>
            </a:extLst>
          </p:cNvPr>
          <p:cNvSpPr txBox="1">
            <a:spLocks noGrp="1"/>
          </p:cNvSpPr>
          <p:nvPr>
            <p:ph type="sldNum" idx="12"/>
          </p:nvPr>
        </p:nvSpPr>
        <p:spPr>
          <a:xfrm>
            <a:off x="11410122" y="6385857"/>
            <a:ext cx="366278" cy="36512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tx1"/>
                </a:solidFill>
                <a:latin typeface="Minion Pro" panose="02040503050201020203" pitchFamily="18" charset="0"/>
                <a:ea typeface="Minion Pro" panose="02040503050201020203" pitchFamily="18"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7673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F38A-A3CE-27BE-201C-3169C9FE6660}"/>
              </a:ext>
            </a:extLst>
          </p:cNvPr>
          <p:cNvSpPr>
            <a:spLocks noGrp="1"/>
          </p:cNvSpPr>
          <p:nvPr>
            <p:ph type="title" hasCustomPrompt="1"/>
          </p:nvPr>
        </p:nvSpPr>
        <p:spPr>
          <a:xfrm>
            <a:off x="839788" y="457200"/>
            <a:ext cx="3932237" cy="1112838"/>
          </a:xfrm>
          <a:prstGeom prst="rect">
            <a:avLst/>
          </a:prstGeom>
        </p:spPr>
        <p:txBody>
          <a:bodyPr anchor="b"/>
          <a:lstStyle>
            <a:lvl1pPr>
              <a:defRPr sz="3200"/>
            </a:lvl1pPr>
          </a:lstStyle>
          <a:p>
            <a:r>
              <a:rPr lang="en-GB" dirty="0"/>
              <a:t>Chapter Name |  Subchapter Name</a:t>
            </a:r>
            <a:endParaRPr lang="en-US" dirty="0"/>
          </a:p>
        </p:txBody>
      </p:sp>
      <p:sp>
        <p:nvSpPr>
          <p:cNvPr id="3" name="Picture Placeholder 2">
            <a:extLst>
              <a:ext uri="{FF2B5EF4-FFF2-40B4-BE49-F238E27FC236}">
                <a16:creationId xmlns:a16="http://schemas.microsoft.com/office/drawing/2014/main" id="{B1F29C50-6EE6-00EC-0830-449C59630FA4}"/>
              </a:ext>
            </a:extLst>
          </p:cNvPr>
          <p:cNvSpPr>
            <a:spLocks noGrp="1"/>
          </p:cNvSpPr>
          <p:nvPr>
            <p:ph type="pic" idx="1"/>
          </p:nvPr>
        </p:nvSpPr>
        <p:spPr>
          <a:xfrm>
            <a:off x="5183188" y="987425"/>
            <a:ext cx="6172200" cy="4523359"/>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0B87BA3-AB7F-532B-1AC5-6245129CFA3A}"/>
              </a:ext>
            </a:extLst>
          </p:cNvPr>
          <p:cNvSpPr>
            <a:spLocks noGrp="1"/>
          </p:cNvSpPr>
          <p:nvPr>
            <p:ph type="body" sz="half" idx="2"/>
          </p:nvPr>
        </p:nvSpPr>
        <p:spPr>
          <a:xfrm>
            <a:off x="839788" y="2057400"/>
            <a:ext cx="3932237" cy="3811588"/>
          </a:xfrm>
          <a:prstGeom prst="rect">
            <a:avLst/>
          </a:prstGeom>
        </p:spPr>
        <p:txBody>
          <a:bodyPr/>
          <a:lstStyle>
            <a:lvl1pPr marL="285750" indent="-285750">
              <a:buClr>
                <a:schemeClr val="accent6"/>
              </a:buClr>
              <a:buFont typeface="Wingdings" pitchFamily="2" charset="2"/>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Google Shape;15;p3">
            <a:extLst>
              <a:ext uri="{FF2B5EF4-FFF2-40B4-BE49-F238E27FC236}">
                <a16:creationId xmlns:a16="http://schemas.microsoft.com/office/drawing/2014/main" id="{5096C20A-05D6-B676-9E37-A038CE002335}"/>
              </a:ext>
            </a:extLst>
          </p:cNvPr>
          <p:cNvSpPr txBox="1">
            <a:spLocks noGrp="1"/>
          </p:cNvSpPr>
          <p:nvPr>
            <p:ph type="body" idx="13"/>
          </p:nvPr>
        </p:nvSpPr>
        <p:spPr>
          <a:xfrm>
            <a:off x="7716732" y="5622188"/>
            <a:ext cx="3242000" cy="573521"/>
          </a:xfrm>
          <a:prstGeom prst="rect">
            <a:avLst/>
          </a:prstGeom>
          <a:solidFill>
            <a:schemeClr val="bg1"/>
          </a:solidFill>
          <a:ln w="12700">
            <a:solidFill>
              <a:schemeClr val="accent2"/>
            </a:solidFill>
          </a:ln>
        </p:spPr>
        <p:txBody>
          <a:bodyPr spcFirstLastPara="1" wrap="square" lIns="91425" tIns="91425" rIns="91425" bIns="91425" anchor="t" anchorCtr="0">
            <a:normAutofit/>
          </a:bodyPr>
          <a:lstStyle>
            <a:lvl1pPr marL="152396" lvl="0" indent="0" algn="l">
              <a:lnSpc>
                <a:spcPct val="115000"/>
              </a:lnSpc>
              <a:spcBef>
                <a:spcPts val="0"/>
              </a:spcBef>
              <a:spcAft>
                <a:spcPts val="0"/>
              </a:spcAft>
              <a:buSzPts val="1800"/>
              <a:buFont typeface="Arial" panose="020B0604020202020204" pitchFamily="34" charset="0"/>
              <a:buNone/>
              <a:defRPr sz="1800">
                <a:solidFill>
                  <a:schemeClr val="accent2"/>
                </a:solidFill>
                <a:latin typeface="Myriad Pro Light SemiCond" panose="020B0603030403020204" pitchFamily="34" charset="0"/>
                <a:ea typeface="Myriad Pro Light SemiCond" panose="020B0603030403020204" pitchFamily="34"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dirty="0"/>
              <a:t>Click to edit Master text styles</a:t>
            </a:r>
          </a:p>
        </p:txBody>
      </p:sp>
      <p:sp>
        <p:nvSpPr>
          <p:cNvPr id="6" name="Footer Placeholder 1">
            <a:extLst>
              <a:ext uri="{FF2B5EF4-FFF2-40B4-BE49-F238E27FC236}">
                <a16:creationId xmlns:a16="http://schemas.microsoft.com/office/drawing/2014/main" id="{1E48DF68-FDF4-D7A1-B8E2-B9FB6E0A2862}"/>
              </a:ext>
            </a:extLst>
          </p:cNvPr>
          <p:cNvSpPr>
            <a:spLocks noGrp="1"/>
          </p:cNvSpPr>
          <p:nvPr>
            <p:ph type="ftr" sz="quarter" idx="3"/>
          </p:nvPr>
        </p:nvSpPr>
        <p:spPr>
          <a:xfrm>
            <a:off x="838200" y="6356350"/>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
        <p:nvSpPr>
          <p:cNvPr id="10" name="Google Shape;16;p3">
            <a:extLst>
              <a:ext uri="{FF2B5EF4-FFF2-40B4-BE49-F238E27FC236}">
                <a16:creationId xmlns:a16="http://schemas.microsoft.com/office/drawing/2014/main" id="{8F295B3A-056E-067E-D0A1-4F7C0A1271DA}"/>
              </a:ext>
            </a:extLst>
          </p:cNvPr>
          <p:cNvSpPr txBox="1">
            <a:spLocks/>
          </p:cNvSpPr>
          <p:nvPr userDrawn="1"/>
        </p:nvSpPr>
        <p:spPr>
          <a:xfrm>
            <a:off x="11410122" y="6385857"/>
            <a:ext cx="366278" cy="365126"/>
          </a:xfrm>
          <a:prstGeom prst="rect">
            <a:avLst/>
          </a:prstGeom>
          <a:noFill/>
          <a:ln>
            <a:noFill/>
          </a:ln>
        </p:spPr>
        <p:txBody>
          <a:bodyPr spcFirstLastPara="1" vert="horz" wrap="square" lIns="91425" tIns="91425" rIns="91425" bIns="91425" rtlCol="0" anchor="ctr" anchorCtr="0">
            <a:normAutofit lnSpcReduction="10000"/>
          </a:bodyPr>
          <a:lstStyle>
            <a:defPPr>
              <a:defRPr lang="en-AT"/>
            </a:defPPr>
            <a:lvl1pPr marL="0" marR="0" lvl="0" indent="0" algn="r" defTabSz="914400" rtl="0" eaLnBrk="1" latinLnBrk="0" hangingPunct="1">
              <a:lnSpc>
                <a:spcPct val="100000"/>
              </a:lnSpc>
              <a:spcBef>
                <a:spcPts val="0"/>
              </a:spcBef>
              <a:spcAft>
                <a:spcPts val="0"/>
              </a:spcAft>
              <a:buClr>
                <a:srgbClr val="000000"/>
              </a:buClr>
              <a:buSzPts val="1000"/>
              <a:buFont typeface="Arial"/>
              <a:buNone/>
              <a:defRPr sz="1200" b="0" i="0" u="none" strike="noStrike" kern="1200" cap="none">
                <a:solidFill>
                  <a:schemeClr val="bg1"/>
                </a:solidFill>
                <a:latin typeface="Minion Pro" panose="02040503050201020203" pitchFamily="18" charset="0"/>
                <a:ea typeface="Minion Pro" panose="02040503050201020203" pitchFamily="18" charset="0"/>
                <a:cs typeface="Arial"/>
                <a:sym typeface="Arial"/>
              </a:defRPr>
            </a:lvl1pPr>
            <a:lvl2pPr marL="0" marR="0" lvl="1"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2pPr>
            <a:lvl3pPr marL="0" marR="0" lvl="2"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3pPr>
            <a:lvl4pPr marL="0" marR="0" lvl="3"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4pPr>
            <a:lvl5pPr marL="0" marR="0" lvl="4"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5pPr>
            <a:lvl6pPr marL="0" marR="0" lvl="5"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6pPr>
            <a:lvl7pPr marL="0" marR="0" lvl="6"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7pPr>
            <a:lvl8pPr marL="0" marR="0" lvl="7"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8pPr>
            <a:lvl9pPr marL="0" marR="0" lvl="8" indent="0" algn="r" defTabSz="914400" rtl="0" eaLnBrk="1" latinLnBrk="0" hangingPunct="1">
              <a:lnSpc>
                <a:spcPct val="100000"/>
              </a:lnSpc>
              <a:spcBef>
                <a:spcPts val="0"/>
              </a:spcBef>
              <a:spcAft>
                <a:spcPts val="0"/>
              </a:spcAft>
              <a:buClr>
                <a:srgbClr val="000000"/>
              </a:buClr>
              <a:buSzPts val="1000"/>
              <a:buFont typeface="Arial"/>
              <a:buNone/>
              <a:defRPr sz="1333" b="0" i="0" u="none" strike="noStrike" kern="1200"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6718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reserve="1">
  <p:cSld name="Main">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 sz="3600" dirty="0">
                <a:solidFill>
                  <a:schemeClr val="accent5"/>
                </a:solidFill>
                <a:latin typeface="Bree Serif"/>
                <a:sym typeface="Bree Serif"/>
              </a:rPr>
              <a:t>Chapter Title</a:t>
            </a:r>
            <a:endParaRPr dirty="0"/>
          </a:p>
        </p:txBody>
      </p:sp>
      <p:sp>
        <p:nvSpPr>
          <p:cNvPr id="15" name="Google Shape;15;p3"/>
          <p:cNvSpPr txBox="1">
            <a:spLocks noGrp="1"/>
          </p:cNvSpPr>
          <p:nvPr>
            <p:ph type="body" idx="1"/>
          </p:nvPr>
        </p:nvSpPr>
        <p:spPr>
          <a:xfrm>
            <a:off x="415600" y="1536633"/>
            <a:ext cx="11360800" cy="4414233"/>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tx1">
                  <a:lumMod val="95000"/>
                  <a:lumOff val="5000"/>
                </a:schemeClr>
              </a:buClr>
              <a:buSzPts val="1800"/>
              <a:buFont typeface="Wingdings" pitchFamily="2" charset="2"/>
              <a:buChar char="§"/>
              <a:defRPr sz="1800">
                <a:solidFill>
                  <a:schemeClr val="tx1"/>
                </a:solidFill>
                <a:latin typeface="Minion Pro" panose="02040503050201020203" pitchFamily="18" charset="0"/>
                <a:ea typeface="Roboto Slab" pitchFamily="2" charset="0"/>
                <a:cs typeface="Times New Roman" panose="02020603050405020304" pitchFamily="18"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dirty="0"/>
              <a:t>Click to edit Master text styles</a:t>
            </a:r>
          </a:p>
        </p:txBody>
      </p:sp>
      <p:sp>
        <p:nvSpPr>
          <p:cNvPr id="16" name="Google Shape;16;p3"/>
          <p:cNvSpPr txBox="1">
            <a:spLocks noGrp="1"/>
          </p:cNvSpPr>
          <p:nvPr>
            <p:ph type="sldNum" idx="12"/>
          </p:nvPr>
        </p:nvSpPr>
        <p:spPr>
          <a:xfrm>
            <a:off x="11410122" y="6385857"/>
            <a:ext cx="366278" cy="365126"/>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tx1"/>
                </a:solidFill>
                <a:latin typeface="Minion Pro" panose="02040503050201020203" pitchFamily="18" charset="0"/>
                <a:ea typeface="Minion Pro" panose="02040503050201020203" pitchFamily="18" charset="0"/>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2" name="Footer Placeholder 1">
            <a:extLst>
              <a:ext uri="{FF2B5EF4-FFF2-40B4-BE49-F238E27FC236}">
                <a16:creationId xmlns:a16="http://schemas.microsoft.com/office/drawing/2014/main" id="{CFE5E9E5-C9F8-56AB-349C-3AFEC6BEFA33}"/>
              </a:ext>
            </a:extLst>
          </p:cNvPr>
          <p:cNvSpPr>
            <a:spLocks noGrp="1"/>
          </p:cNvSpPr>
          <p:nvPr>
            <p:ph type="ftr" sz="quarter" idx="3"/>
          </p:nvPr>
        </p:nvSpPr>
        <p:spPr>
          <a:xfrm>
            <a:off x="415600" y="6385857"/>
            <a:ext cx="2991678"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Chapter 3 | The Story of Our Constitution </a:t>
            </a:r>
          </a:p>
        </p:txBody>
      </p:sp>
    </p:spTree>
    <p:extLst>
      <p:ext uri="{BB962C8B-B14F-4D97-AF65-F5344CB8AC3E}">
        <p14:creationId xmlns:p14="http://schemas.microsoft.com/office/powerpoint/2010/main" val="214839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2BEF99-BFE5-79FF-1E31-87A285D77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Minion Pro" panose="02040503050201020203" pitchFamily="18" charset="0"/>
              </a:defRPr>
            </a:lvl1pPr>
          </a:lstStyle>
          <a:p>
            <a:fld id="{6AC54FAE-8302-4243-A9D8-D98FAC6724B0}" type="slidenum">
              <a:rPr lang="en-US" smtClean="0"/>
              <a:pPr/>
              <a:t>‹#›</a:t>
            </a:fld>
            <a:endParaRPr lang="en-US" dirty="0"/>
          </a:p>
        </p:txBody>
      </p:sp>
      <p:sp>
        <p:nvSpPr>
          <p:cNvPr id="5" name="Text Placeholder 4">
            <a:extLst>
              <a:ext uri="{FF2B5EF4-FFF2-40B4-BE49-F238E27FC236}">
                <a16:creationId xmlns:a16="http://schemas.microsoft.com/office/drawing/2014/main" id="{5AE10D0F-7D68-AE66-49FC-E73318258E19}"/>
              </a:ext>
            </a:extLst>
          </p:cNvPr>
          <p:cNvSpPr>
            <a:spLocks noGrp="1"/>
          </p:cNvSpPr>
          <p:nvPr>
            <p:ph type="body" idx="1"/>
          </p:nvPr>
        </p:nvSpPr>
        <p:spPr>
          <a:xfrm>
            <a:off x="838200" y="1338470"/>
            <a:ext cx="10515600" cy="48384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2BA9045F-6CD3-0370-1F46-BBF718434661}"/>
              </a:ext>
            </a:extLst>
          </p:cNvPr>
          <p:cNvSpPr>
            <a:spLocks noGrp="1"/>
          </p:cNvSpPr>
          <p:nvPr>
            <p:ph type="title"/>
          </p:nvPr>
        </p:nvSpPr>
        <p:spPr>
          <a:xfrm>
            <a:off x="838200" y="365126"/>
            <a:ext cx="10515600" cy="748058"/>
          </a:xfrm>
          <a:prstGeom prst="rect">
            <a:avLst/>
          </a:prstGeom>
        </p:spPr>
        <p:txBody>
          <a:bodyPr vert="horz" lIns="91440" tIns="45720" rIns="91440" bIns="45720" rtlCol="0" anchor="ctr">
            <a:normAutofit/>
          </a:bodyPr>
          <a:lstStyle/>
          <a:p>
            <a:r>
              <a:rPr lang="en-US" dirty="0"/>
              <a:t>Click to edit Master title style</a:t>
            </a:r>
          </a:p>
        </p:txBody>
      </p:sp>
      <p:sp>
        <p:nvSpPr>
          <p:cNvPr id="2" name="Footer Placeholder 1">
            <a:extLst>
              <a:ext uri="{FF2B5EF4-FFF2-40B4-BE49-F238E27FC236}">
                <a16:creationId xmlns:a16="http://schemas.microsoft.com/office/drawing/2014/main" id="{40BE9E95-E8C1-54F3-CB34-AE5E9F7535C3}"/>
              </a:ext>
            </a:extLst>
          </p:cNvPr>
          <p:cNvSpPr>
            <a:spLocks noGrp="1"/>
          </p:cNvSpPr>
          <p:nvPr>
            <p:ph type="ftr" sz="quarter" idx="3"/>
          </p:nvPr>
        </p:nvSpPr>
        <p:spPr>
          <a:xfrm>
            <a:off x="838200" y="6356350"/>
            <a:ext cx="2912165" cy="365125"/>
          </a:xfrm>
          <a:prstGeom prst="rect">
            <a:avLst/>
          </a:prstGeom>
        </p:spPr>
        <p:txBody>
          <a:bodyPr vert="horz" lIns="91440" tIns="45720" rIns="91440" bIns="45720" rtlCol="0" anchor="ctr"/>
          <a:lstStyle>
            <a:lvl1pPr algn="ctr">
              <a:defRPr sz="1200">
                <a:solidFill>
                  <a:schemeClr val="bg1"/>
                </a:solidFill>
                <a:latin typeface="Minion Pro" panose="02040503050201020203" pitchFamily="18" charset="0"/>
              </a:defRPr>
            </a:lvl1pPr>
          </a:lstStyle>
          <a:p>
            <a:r>
              <a:rPr lang="en-US" dirty="0"/>
              <a:t>Chapter 3 | The Story of Our Constitution </a:t>
            </a:r>
          </a:p>
        </p:txBody>
      </p:sp>
    </p:spTree>
    <p:extLst>
      <p:ext uri="{BB962C8B-B14F-4D97-AF65-F5344CB8AC3E}">
        <p14:creationId xmlns:p14="http://schemas.microsoft.com/office/powerpoint/2010/main" val="38823421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1" r:id="rId3"/>
    <p:sldLayoutId id="2147483663" r:id="rId4"/>
    <p:sldLayoutId id="2147483662" r:id="rId5"/>
    <p:sldLayoutId id="2147483657" r:id="rId6"/>
    <p:sldLayoutId id="2147483664" r:id="rId7"/>
  </p:sldLayoutIdLst>
  <p:hf hdr="0" dt="0"/>
  <p:txStyles>
    <p:titleStyle>
      <a:lvl1pPr algn="l" defTabSz="914400" rtl="0" eaLnBrk="1" latinLnBrk="0" hangingPunct="1">
        <a:lnSpc>
          <a:spcPct val="90000"/>
        </a:lnSpc>
        <a:spcBef>
          <a:spcPct val="0"/>
        </a:spcBef>
        <a:buNone/>
        <a:defRPr sz="3600" b="0" i="0" kern="1200">
          <a:solidFill>
            <a:schemeClr val="accent5"/>
          </a:solidFill>
          <a:latin typeface="Bree Serif" panose="02000503040000020004" pitchFamily="2" charset="77"/>
          <a:ea typeface="+mj-ea"/>
          <a:cs typeface="+mj-cs"/>
        </a:defRPr>
      </a:lvl1pPr>
    </p:titleStyle>
    <p:bodyStyle>
      <a:lvl1pPr marL="228600" indent="-228600" algn="l" defTabSz="914400" rtl="0" eaLnBrk="1" latinLnBrk="0" hangingPunct="1">
        <a:lnSpc>
          <a:spcPct val="90000"/>
        </a:lnSpc>
        <a:spcBef>
          <a:spcPts val="600"/>
        </a:spcBef>
        <a:spcAft>
          <a:spcPts val="600"/>
        </a:spcAft>
        <a:buClr>
          <a:schemeClr val="accent1"/>
        </a:buClr>
        <a:buFont typeface="Wingdings" pitchFamily="2" charset="2"/>
        <a:buChar char="§"/>
        <a:defRPr sz="2400" b="0" i="0" kern="1200">
          <a:solidFill>
            <a:schemeClr val="tx1"/>
          </a:solidFill>
          <a:latin typeface="Minion Pro" panose="02040503050201020203"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600"/>
        </a:spcBef>
        <a:spcAft>
          <a:spcPts val="600"/>
        </a:spcAft>
        <a:buClr>
          <a:schemeClr val="accent1"/>
        </a:buClr>
        <a:buFont typeface="Wingdings" pitchFamily="2" charset="2"/>
        <a:buChar char="§"/>
        <a:defRPr sz="1800" b="0" i="0" kern="1200">
          <a:solidFill>
            <a:schemeClr val="tx1"/>
          </a:solidFill>
          <a:latin typeface="Minion Pro" panose="02040503050201020203"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600"/>
        </a:spcBef>
        <a:spcAft>
          <a:spcPts val="600"/>
        </a:spcAft>
        <a:buClr>
          <a:schemeClr val="accent1"/>
        </a:buClr>
        <a:buFont typeface="Wingdings" pitchFamily="2" charset="2"/>
        <a:buChar char="§"/>
        <a:defRPr sz="1600" b="0" i="0" kern="1200">
          <a:solidFill>
            <a:schemeClr val="tx1"/>
          </a:solidFill>
          <a:latin typeface="Minion Pro" panose="02040503050201020203"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600"/>
        </a:spcBef>
        <a:spcAft>
          <a:spcPts val="600"/>
        </a:spcAft>
        <a:buClr>
          <a:schemeClr val="accent1"/>
        </a:buClr>
        <a:buFont typeface="Wingdings" pitchFamily="2" charset="2"/>
        <a:buChar char="§"/>
        <a:defRPr sz="1400" b="0" i="0" kern="1200">
          <a:solidFill>
            <a:schemeClr val="tx1"/>
          </a:solidFill>
          <a:latin typeface="Minion Pro" panose="02040503050201020203"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600"/>
        </a:spcBef>
        <a:spcAft>
          <a:spcPts val="600"/>
        </a:spcAft>
        <a:buClr>
          <a:schemeClr val="accent1"/>
        </a:buClr>
        <a:buFont typeface="Wingdings" pitchFamily="2" charset="2"/>
        <a:buChar char="§"/>
        <a:defRPr sz="1400" b="0" i="0" kern="1200">
          <a:solidFill>
            <a:schemeClr val="tx1"/>
          </a:solidFill>
          <a:latin typeface="Minion Pro" panose="02040503050201020203"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Shape 53"/>
        <p:cNvGrpSpPr/>
        <p:nvPr/>
      </p:nvGrpSpPr>
      <p:grpSpPr>
        <a:xfrm>
          <a:off x="0" y="0"/>
          <a:ext cx="0" cy="0"/>
          <a:chOff x="0" y="0"/>
          <a:chExt cx="0" cy="0"/>
        </a:xfrm>
      </p:grpSpPr>
      <p:pic>
        <p:nvPicPr>
          <p:cNvPr id="2" name="Picture 2" descr="U.S. Constitution: Preamble and Amendments | HISTORY">
            <a:extLst>
              <a:ext uri="{FF2B5EF4-FFF2-40B4-BE49-F238E27FC236}">
                <a16:creationId xmlns:a16="http://schemas.microsoft.com/office/drawing/2014/main" id="{29BBAFFE-B4DA-92EF-916B-830DB8F1A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55;p13"/>
          <p:cNvSpPr txBox="1">
            <a:spLocks noGrp="1"/>
          </p:cNvSpPr>
          <p:nvPr>
            <p:ph type="ctrTitle" idx="4294967295"/>
          </p:nvPr>
        </p:nvSpPr>
        <p:spPr>
          <a:xfrm>
            <a:off x="1156844" y="4181630"/>
            <a:ext cx="10383787" cy="1772463"/>
          </a:xfrm>
          <a:prstGeom prst="rect">
            <a:avLst/>
          </a:prstGeom>
          <a:noFill/>
          <a:ln>
            <a:noFill/>
          </a:ln>
          <a:effectLst>
            <a:outerShdw blurRad="57150" dist="66675" dir="12780000" algn="bl" rotWithShape="0">
              <a:srgbClr val="000000">
                <a:alpha val="49800"/>
              </a:srgbClr>
            </a:outerShdw>
          </a:effectLst>
        </p:spPr>
        <p:txBody>
          <a:bodyPr spcFirstLastPara="1" vert="horz" wrap="square" lIns="121900" tIns="121900" rIns="121900" bIns="121900" rtlCol="0" anchor="ctr" anchorCtr="0">
            <a:noAutofit/>
          </a:bodyPr>
          <a:lstStyle/>
          <a:p>
            <a:pPr>
              <a:lnSpc>
                <a:spcPct val="100000"/>
              </a:lnSpc>
              <a:spcBef>
                <a:spcPts val="0"/>
              </a:spcBef>
              <a:buSzPts val="5200"/>
            </a:pPr>
            <a:r>
              <a:rPr lang="en-US" sz="6000" dirty="0">
                <a:solidFill>
                  <a:schemeClr val="bg2"/>
                </a:solidFill>
                <a:latin typeface="Bree Serif"/>
                <a:ea typeface="Bree Serif"/>
                <a:cs typeface="Bree Serif"/>
                <a:sym typeface="Bree Serif"/>
              </a:rPr>
              <a:t>The Story of Our Constitution</a:t>
            </a:r>
            <a:endParaRPr lang="en-US" sz="6000"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undefined">
            <a:extLst>
              <a:ext uri="{FF2B5EF4-FFF2-40B4-BE49-F238E27FC236}">
                <a16:creationId xmlns:a16="http://schemas.microsoft.com/office/drawing/2014/main" id="{D32E549A-AB9C-24B5-7905-92C58A39A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26"/>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4A14F4-500C-B83F-E5D1-F63F902DFE5C}"/>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nSpc>
                <a:spcPct val="90000"/>
              </a:lnSpc>
              <a:spcBef>
                <a:spcPct val="0"/>
              </a:spcBef>
            </a:pPr>
            <a:r>
              <a:rPr lang="en-US" dirty="0"/>
              <a:t>The Articles of Confederation</a:t>
            </a:r>
          </a:p>
        </p:txBody>
      </p:sp>
      <p:sp>
        <p:nvSpPr>
          <p:cNvPr id="3" name="Text Placeholder 2">
            <a:extLst>
              <a:ext uri="{FF2B5EF4-FFF2-40B4-BE49-F238E27FC236}">
                <a16:creationId xmlns:a16="http://schemas.microsoft.com/office/drawing/2014/main" id="{2CF60D24-D911-8537-CEF1-8F9B1318D915}"/>
              </a:ext>
            </a:extLst>
          </p:cNvPr>
          <p:cNvSpPr>
            <a:spLocks noGrp="1"/>
          </p:cNvSpPr>
          <p:nvPr>
            <p:ph type="body" idx="1"/>
          </p:nvPr>
        </p:nvSpPr>
        <p:spPr>
          <a:xfrm>
            <a:off x="7531610" y="2434201"/>
            <a:ext cx="4232022" cy="3742762"/>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0" dirty="0">
                <a:effectLst/>
                <a:ea typeface="+mn-ea"/>
                <a:cs typeface="+mn-cs"/>
              </a:rPr>
              <a:t>Congress could </a:t>
            </a:r>
            <a:r>
              <a:rPr lang="en-US" sz="1600" b="1" i="1" dirty="0">
                <a:effectLst/>
                <a:ea typeface="+mn-ea"/>
                <a:cs typeface="+mn-cs"/>
              </a:rPr>
              <a:t>not</a:t>
            </a:r>
            <a:r>
              <a:rPr lang="en-US" sz="1600" b="0" i="0" dirty="0">
                <a:effectLst/>
                <a:ea typeface="+mn-ea"/>
                <a:cs typeface="+mn-cs"/>
              </a:rPr>
              <a:t> raise its own troops. It also could </a:t>
            </a:r>
            <a:r>
              <a:rPr lang="en-US" sz="1600" b="1" i="1" dirty="0">
                <a:effectLst/>
                <a:ea typeface="+mn-ea"/>
                <a:cs typeface="+mn-cs"/>
              </a:rPr>
              <a:t>not</a:t>
            </a:r>
            <a:r>
              <a:rPr lang="en-US" sz="1600" b="0" i="0" dirty="0">
                <a:effectLst/>
                <a:ea typeface="+mn-ea"/>
                <a:cs typeface="+mn-cs"/>
              </a:rPr>
              <a:t> tax. Instead, it had to rely on contributions from the states to raise money or to have troops in an emergency.</a:t>
            </a:r>
          </a:p>
        </p:txBody>
      </p:sp>
      <p:sp>
        <p:nvSpPr>
          <p:cNvPr id="5" name="Footer Placeholder 4">
            <a:extLst>
              <a:ext uri="{FF2B5EF4-FFF2-40B4-BE49-F238E27FC236}">
                <a16:creationId xmlns:a16="http://schemas.microsoft.com/office/drawing/2014/main" id="{5E10B5F3-84BE-73E4-146B-2122341A83D9}"/>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srgbClr val="FFFFFF"/>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91AA945E-D84D-50C3-9AC2-49FA1FB94404}"/>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mtClean="0">
                <a:solidFill>
                  <a:prstClr val="black">
                    <a:tint val="75000"/>
                  </a:prstClr>
                </a:solidFill>
                <a:latin typeface="Calibri" panose="020F0502020204030204"/>
                <a:ea typeface="+mn-ea"/>
                <a:cs typeface="+mn-cs"/>
              </a:rPr>
              <a:pPr>
                <a:spcAft>
                  <a:spcPts val="600"/>
                </a:spcAft>
                <a:buClrTx/>
                <a:buSzTx/>
                <a:defRPr/>
              </a:pPr>
              <a:t>10</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124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F16B-36B6-FF12-D070-921AFA349441}"/>
              </a:ext>
            </a:extLst>
          </p:cNvPr>
          <p:cNvSpPr>
            <a:spLocks noGrp="1"/>
          </p:cNvSpPr>
          <p:nvPr>
            <p:ph type="title"/>
          </p:nvPr>
        </p:nvSpPr>
        <p:spPr/>
        <p:txBody>
          <a:bodyPr/>
          <a:lstStyle/>
          <a:p>
            <a:r>
              <a:rPr lang="en-US" dirty="0"/>
              <a:t>The Articles of Confederation</a:t>
            </a:r>
          </a:p>
        </p:txBody>
      </p:sp>
      <p:sp>
        <p:nvSpPr>
          <p:cNvPr id="3" name="Text Placeholder 2">
            <a:extLst>
              <a:ext uri="{FF2B5EF4-FFF2-40B4-BE49-F238E27FC236}">
                <a16:creationId xmlns:a16="http://schemas.microsoft.com/office/drawing/2014/main" id="{40594F9D-7358-0959-D82D-DFDE2BFECEC9}"/>
              </a:ext>
            </a:extLst>
          </p:cNvPr>
          <p:cNvSpPr>
            <a:spLocks noGrp="1"/>
          </p:cNvSpPr>
          <p:nvPr>
            <p:ph type="body" idx="1"/>
          </p:nvPr>
        </p:nvSpPr>
        <p:spPr/>
        <p:txBody>
          <a:bodyPr/>
          <a:lstStyle/>
          <a:p>
            <a:pPr indent="-228600">
              <a:lnSpc>
                <a:spcPct val="90000"/>
              </a:lnSpc>
              <a:spcAft>
                <a:spcPts val="600"/>
              </a:spcAft>
              <a:buFont typeface="Arial" panose="020B0604020202020204" pitchFamily="34" charset="0"/>
              <a:buChar char="•"/>
            </a:pPr>
            <a:r>
              <a:rPr lang="en-US" sz="1800" dirty="0">
                <a:ea typeface="+mn-ea"/>
                <a:cs typeface="+mn-cs"/>
              </a:rPr>
              <a:t>Individual state governments remained more powerful than the central government: states could print their own money, tax goods brought in from other states, collect taxes, and raise troops. </a:t>
            </a:r>
          </a:p>
          <a:p>
            <a:pPr indent="-228600">
              <a:lnSpc>
                <a:spcPct val="90000"/>
              </a:lnSpc>
              <a:spcAft>
                <a:spcPts val="600"/>
              </a:spcAft>
              <a:buFont typeface="Arial" panose="020B0604020202020204" pitchFamily="34" charset="0"/>
              <a:buChar char="•"/>
            </a:pPr>
            <a:r>
              <a:rPr lang="en-US" sz="1800" dirty="0">
                <a:ea typeface="+mn-ea"/>
                <a:cs typeface="+mn-cs"/>
              </a:rPr>
              <a:t>Each state had its own executive and courts, while the Confederation lacked either of these.</a:t>
            </a:r>
          </a:p>
        </p:txBody>
      </p:sp>
      <p:sp>
        <p:nvSpPr>
          <p:cNvPr id="4" name="Footer Placeholder 3">
            <a:extLst>
              <a:ext uri="{FF2B5EF4-FFF2-40B4-BE49-F238E27FC236}">
                <a16:creationId xmlns:a16="http://schemas.microsoft.com/office/drawing/2014/main" id="{091D600C-8D56-1F22-B93E-841FED632C1B}"/>
              </a:ext>
            </a:extLst>
          </p:cNvPr>
          <p:cNvSpPr>
            <a:spLocks noGrp="1"/>
          </p:cNvSpPr>
          <p:nvPr>
            <p:ph type="ftr" sz="quarter" idx="3"/>
          </p:nvPr>
        </p:nvSpPr>
        <p:spPr/>
        <p:txBody>
          <a:bodyPr/>
          <a:lstStyle/>
          <a:p>
            <a:r>
              <a:rPr lang="en-US"/>
              <a:t>Chapter 3 | The Story of Our Constitution </a:t>
            </a:r>
            <a:endParaRPr lang="en-US" dirty="0"/>
          </a:p>
        </p:txBody>
      </p:sp>
      <p:sp>
        <p:nvSpPr>
          <p:cNvPr id="5" name="Slide Number Placeholder 4">
            <a:extLst>
              <a:ext uri="{FF2B5EF4-FFF2-40B4-BE49-F238E27FC236}">
                <a16:creationId xmlns:a16="http://schemas.microsoft.com/office/drawing/2014/main" id="{C1433839-CD68-A7F2-AC47-A0C3EE42F93B}"/>
              </a:ext>
            </a:extLst>
          </p:cNvPr>
          <p:cNvSpPr>
            <a:spLocks noGrp="1"/>
          </p:cNvSpPr>
          <p:nvPr>
            <p:ph type="sldNum" idx="12"/>
          </p:nvPr>
        </p:nvSpPr>
        <p:spPr/>
        <p:txBody>
          <a:bodyPr>
            <a:normAutofit lnSpcReduction="10000"/>
          </a:bodyPr>
          <a:lstStyle/>
          <a:p>
            <a:fld id="{00000000-1234-1234-1234-123412341234}" type="slidenum">
              <a:rPr lang="en" smtClean="0"/>
              <a:pPr/>
              <a:t>11</a:t>
            </a:fld>
            <a:endParaRPr lang="en" dirty="0"/>
          </a:p>
        </p:txBody>
      </p:sp>
      <p:pic>
        <p:nvPicPr>
          <p:cNvPr id="6" name="Picture 5" descr="A drawing of a balance scale&#10;&#10;Description automatically generated">
            <a:extLst>
              <a:ext uri="{FF2B5EF4-FFF2-40B4-BE49-F238E27FC236}">
                <a16:creationId xmlns:a16="http://schemas.microsoft.com/office/drawing/2014/main" id="{E1755DC8-E47E-17B9-C0B8-B4E59B527825}"/>
              </a:ext>
            </a:extLst>
          </p:cNvPr>
          <p:cNvPicPr>
            <a:picLocks noChangeAspect="1"/>
          </p:cNvPicPr>
          <p:nvPr/>
        </p:nvPicPr>
        <p:blipFill>
          <a:blip r:embed="rId2"/>
          <a:stretch>
            <a:fillRect/>
          </a:stretch>
        </p:blipFill>
        <p:spPr>
          <a:xfrm>
            <a:off x="637272" y="2954766"/>
            <a:ext cx="3149600" cy="2705100"/>
          </a:xfrm>
          <a:prstGeom prst="rect">
            <a:avLst/>
          </a:prstGeom>
        </p:spPr>
      </p:pic>
      <p:sp>
        <p:nvSpPr>
          <p:cNvPr id="7" name="TextBox 6">
            <a:extLst>
              <a:ext uri="{FF2B5EF4-FFF2-40B4-BE49-F238E27FC236}">
                <a16:creationId xmlns:a16="http://schemas.microsoft.com/office/drawing/2014/main" id="{BEA79298-BC4B-9F23-E732-0262F3B8C32E}"/>
              </a:ext>
            </a:extLst>
          </p:cNvPr>
          <p:cNvSpPr txBox="1"/>
          <p:nvPr/>
        </p:nvSpPr>
        <p:spPr>
          <a:xfrm>
            <a:off x="3261590" y="5095873"/>
            <a:ext cx="3013364" cy="646331"/>
          </a:xfrm>
          <a:prstGeom prst="rect">
            <a:avLst/>
          </a:prstGeom>
          <a:noFill/>
          <a:ln w="25400">
            <a:solidFill>
              <a:schemeClr val="accent2"/>
            </a:solidFill>
          </a:ln>
        </p:spPr>
        <p:txBody>
          <a:bodyPr wrap="square" rtlCol="0">
            <a:spAutoFit/>
          </a:bodyPr>
          <a:lstStyle/>
          <a:p>
            <a:r>
              <a:rPr lang="en-US" dirty="0">
                <a:solidFill>
                  <a:schemeClr val="accent2"/>
                </a:solidFill>
                <a:latin typeface="Myriad Pro Light SemiCond" panose="020B0603030403020204" pitchFamily="34" charset="0"/>
              </a:rPr>
              <a:t>The balance of power under the Articles of Confederation</a:t>
            </a:r>
          </a:p>
        </p:txBody>
      </p:sp>
      <p:pic>
        <p:nvPicPr>
          <p:cNvPr id="8" name="Picture 7" descr="Cartoon of a cartoon of two people&#10;&#10;Description automatically generated">
            <a:extLst>
              <a:ext uri="{FF2B5EF4-FFF2-40B4-BE49-F238E27FC236}">
                <a16:creationId xmlns:a16="http://schemas.microsoft.com/office/drawing/2014/main" id="{0D9D8E7C-86BD-4DB8-AD07-F9A968E1FB9F}"/>
              </a:ext>
            </a:extLst>
          </p:cNvPr>
          <p:cNvPicPr>
            <a:picLocks noChangeAspect="1"/>
          </p:cNvPicPr>
          <p:nvPr/>
        </p:nvPicPr>
        <p:blipFill>
          <a:blip r:embed="rId3"/>
          <a:stretch>
            <a:fillRect/>
          </a:stretch>
        </p:blipFill>
        <p:spPr>
          <a:xfrm>
            <a:off x="6822757" y="3005371"/>
            <a:ext cx="3953164" cy="2945495"/>
          </a:xfrm>
          <a:prstGeom prst="rect">
            <a:avLst/>
          </a:prstGeom>
        </p:spPr>
      </p:pic>
    </p:spTree>
    <p:extLst>
      <p:ext uri="{BB962C8B-B14F-4D97-AF65-F5344CB8AC3E}">
        <p14:creationId xmlns:p14="http://schemas.microsoft.com/office/powerpoint/2010/main" val="1951086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undefined">
            <a:extLst>
              <a:ext uri="{FF2B5EF4-FFF2-40B4-BE49-F238E27FC236}">
                <a16:creationId xmlns:a16="http://schemas.microsoft.com/office/drawing/2014/main" id="{D2418FF6-61CA-5E03-2979-4699C82A4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780"/>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858F4F-DB61-F489-1705-BD323BF33378}"/>
              </a:ext>
            </a:extLst>
          </p:cNvPr>
          <p:cNvSpPr>
            <a:spLocks noGrp="1"/>
          </p:cNvSpPr>
          <p:nvPr>
            <p:ph type="title"/>
          </p:nvPr>
        </p:nvSpPr>
        <p:spPr>
          <a:xfrm>
            <a:off x="7531610" y="365125"/>
            <a:ext cx="3822189" cy="1899912"/>
          </a:xfrm>
        </p:spPr>
        <p:txBody>
          <a:bodyPr vert="horz" lIns="91440" tIns="45720" rIns="91440" bIns="45720" rtlCol="0" anchor="ctr">
            <a:noAutofit/>
          </a:bodyPr>
          <a:lstStyle/>
          <a:p>
            <a:pPr>
              <a:lnSpc>
                <a:spcPct val="90000"/>
              </a:lnSpc>
              <a:spcBef>
                <a:spcPct val="0"/>
              </a:spcBef>
            </a:pPr>
            <a:r>
              <a:rPr lang="en-US" sz="3200" dirty="0"/>
              <a:t>Achievements under the Articles of Confederation</a:t>
            </a:r>
          </a:p>
        </p:txBody>
      </p:sp>
      <p:sp>
        <p:nvSpPr>
          <p:cNvPr id="3" name="Text Placeholder 2">
            <a:extLst>
              <a:ext uri="{FF2B5EF4-FFF2-40B4-BE49-F238E27FC236}">
                <a16:creationId xmlns:a16="http://schemas.microsoft.com/office/drawing/2014/main" id="{67954F4E-4CDD-2FDF-4499-9A3FEF68AFC0}"/>
              </a:ext>
            </a:extLst>
          </p:cNvPr>
          <p:cNvSpPr>
            <a:spLocks noGrp="1"/>
          </p:cNvSpPr>
          <p:nvPr>
            <p:ph type="body" idx="1"/>
          </p:nvPr>
        </p:nvSpPr>
        <p:spPr>
          <a:xfrm>
            <a:off x="7531610" y="2434201"/>
            <a:ext cx="3822189" cy="3742762"/>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a typeface="+mn-ea"/>
                <a:cs typeface="+mn-cs"/>
              </a:rPr>
              <a:t>Even though the new national government was weak, the Confederation Congress had two major achievements: it negotiated a peace treaty with Britain, and it established a process for admitting states to the United States.</a:t>
            </a:r>
          </a:p>
        </p:txBody>
      </p:sp>
      <p:sp>
        <p:nvSpPr>
          <p:cNvPr id="5" name="Footer Placeholder 4">
            <a:extLst>
              <a:ext uri="{FF2B5EF4-FFF2-40B4-BE49-F238E27FC236}">
                <a16:creationId xmlns:a16="http://schemas.microsoft.com/office/drawing/2014/main" id="{94248FF3-531F-01CA-6675-6ACBAB16D0D1}"/>
              </a:ext>
            </a:extLst>
          </p:cNvPr>
          <p:cNvSpPr>
            <a:spLocks noGrp="1"/>
          </p:cNvSpPr>
          <p:nvPr>
            <p:ph type="ftr" sz="quarter" idx="3"/>
          </p:nvPr>
        </p:nvSpPr>
        <p:spPr>
          <a:xfrm>
            <a:off x="595745" y="6356350"/>
            <a:ext cx="7557655" cy="365125"/>
          </a:xfrm>
        </p:spPr>
        <p:txBody>
          <a:bodyPr vert="horz" lIns="91440" tIns="45720" rIns="91440" bIns="45720" rtlCol="0" anchor="ctr">
            <a:normAutofit/>
          </a:bodyPr>
          <a:lstStyle/>
          <a:p>
            <a:pPr>
              <a:spcAft>
                <a:spcPts val="600"/>
              </a:spcAft>
              <a:defRPr/>
            </a:pPr>
            <a:r>
              <a:rPr lang="en-US" kern="1200" dirty="0">
                <a:solidFill>
                  <a:srgbClr val="FFFFFF"/>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A3A516B6-4127-E7E8-36F0-4D9C968CCD8A}"/>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mtClean="0">
                <a:solidFill>
                  <a:prstClr val="black">
                    <a:tint val="75000"/>
                  </a:prstClr>
                </a:solidFill>
                <a:latin typeface="Calibri" panose="020F0502020204030204"/>
                <a:ea typeface="+mn-ea"/>
                <a:cs typeface="+mn-cs"/>
              </a:rPr>
              <a:pPr>
                <a:spcAft>
                  <a:spcPts val="600"/>
                </a:spcAft>
                <a:buClrTx/>
                <a:buSzTx/>
                <a:defRPr/>
              </a:pPr>
              <a:t>12</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7884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the united states&#10;&#10;Description automatically generated">
            <a:extLst>
              <a:ext uri="{FF2B5EF4-FFF2-40B4-BE49-F238E27FC236}">
                <a16:creationId xmlns:a16="http://schemas.microsoft.com/office/drawing/2014/main" id="{242CE3E6-A3FD-8BFD-CDB1-5A782817BDA7}"/>
              </a:ext>
            </a:extLst>
          </p:cNvPr>
          <p:cNvPicPr>
            <a:picLocks noChangeAspect="1"/>
          </p:cNvPicPr>
          <p:nvPr/>
        </p:nvPicPr>
        <p:blipFill>
          <a:blip r:embed="rId3"/>
          <a:stretch>
            <a:fillRect/>
          </a:stretch>
        </p:blipFill>
        <p:spPr>
          <a:xfrm>
            <a:off x="5095306" y="1551003"/>
            <a:ext cx="6382616" cy="4640818"/>
          </a:xfrm>
          <a:prstGeom prst="rect">
            <a:avLst/>
          </a:prstGeom>
        </p:spPr>
      </p:pic>
      <p:sp>
        <p:nvSpPr>
          <p:cNvPr id="2" name="Title 1">
            <a:extLst>
              <a:ext uri="{FF2B5EF4-FFF2-40B4-BE49-F238E27FC236}">
                <a16:creationId xmlns:a16="http://schemas.microsoft.com/office/drawing/2014/main" id="{E7BD5832-1E9B-E5A1-3FFB-170466DC1F57}"/>
              </a:ext>
            </a:extLst>
          </p:cNvPr>
          <p:cNvSpPr>
            <a:spLocks noGrp="1"/>
          </p:cNvSpPr>
          <p:nvPr>
            <p:ph type="title"/>
          </p:nvPr>
        </p:nvSpPr>
        <p:spPr/>
        <p:txBody>
          <a:bodyPr/>
          <a:lstStyle/>
          <a:p>
            <a:r>
              <a:rPr lang="en-US" dirty="0"/>
              <a:t>The Land Ordinance and the Northwest Ordinance</a:t>
            </a:r>
          </a:p>
        </p:txBody>
      </p:sp>
      <p:sp>
        <p:nvSpPr>
          <p:cNvPr id="3" name="Text Placeholder 2">
            <a:extLst>
              <a:ext uri="{FF2B5EF4-FFF2-40B4-BE49-F238E27FC236}">
                <a16:creationId xmlns:a16="http://schemas.microsoft.com/office/drawing/2014/main" id="{D590D76A-1830-611C-9DA5-DAFCA48919DD}"/>
              </a:ext>
            </a:extLst>
          </p:cNvPr>
          <p:cNvSpPr>
            <a:spLocks noGrp="1"/>
          </p:cNvSpPr>
          <p:nvPr>
            <p:ph type="body" idx="1"/>
          </p:nvPr>
        </p:nvSpPr>
        <p:spPr>
          <a:xfrm>
            <a:off x="415600" y="1536633"/>
            <a:ext cx="4488909" cy="4414233"/>
          </a:xfrm>
        </p:spPr>
        <p:txBody>
          <a:bodyPr/>
          <a:lstStyle/>
          <a:p>
            <a:r>
              <a:rPr lang="en-US" dirty="0"/>
              <a:t>The Confederation Congress passed two ordinances (laws) to deal with the frontier lands gained in the Peace of Paris. </a:t>
            </a:r>
          </a:p>
          <a:p>
            <a:r>
              <a:rPr lang="en-US" dirty="0"/>
              <a:t>These new lands made up the Northwest Territory—the land between the Ohio River and the Great Lakes.</a:t>
            </a:r>
          </a:p>
        </p:txBody>
      </p:sp>
      <p:sp>
        <p:nvSpPr>
          <p:cNvPr id="4" name="Slide Number Placeholder 3">
            <a:extLst>
              <a:ext uri="{FF2B5EF4-FFF2-40B4-BE49-F238E27FC236}">
                <a16:creationId xmlns:a16="http://schemas.microsoft.com/office/drawing/2014/main" id="{DAA05504-E9CB-9B0D-0DFC-E945732700EF}"/>
              </a:ext>
            </a:extLst>
          </p:cNvPr>
          <p:cNvSpPr>
            <a:spLocks noGrp="1"/>
          </p:cNvSpPr>
          <p:nvPr>
            <p:ph type="sldNum" idx="12"/>
          </p:nvPr>
        </p:nvSpPr>
        <p:spPr/>
        <p:txBody>
          <a:bodyPr>
            <a:normAutofit lnSpcReduction="10000"/>
          </a:bodyPr>
          <a:lstStyle/>
          <a:p>
            <a:fld id="{00000000-1234-1234-1234-123412341234}" type="slidenum">
              <a:rPr lang="en" smtClean="0"/>
              <a:pPr/>
              <a:t>13</a:t>
            </a:fld>
            <a:endParaRPr lang="en" dirty="0"/>
          </a:p>
        </p:txBody>
      </p:sp>
      <p:sp>
        <p:nvSpPr>
          <p:cNvPr id="5" name="Footer Placeholder 4">
            <a:extLst>
              <a:ext uri="{FF2B5EF4-FFF2-40B4-BE49-F238E27FC236}">
                <a16:creationId xmlns:a16="http://schemas.microsoft.com/office/drawing/2014/main" id="{0C82AEE6-781F-D1DF-26F1-ADE088C11169}"/>
              </a:ext>
            </a:extLst>
          </p:cNvPr>
          <p:cNvSpPr>
            <a:spLocks noGrp="1"/>
          </p:cNvSpPr>
          <p:nvPr>
            <p:ph type="ftr" sz="quarter" idx="3"/>
          </p:nvPr>
        </p:nvSpPr>
        <p:spPr/>
        <p:txBody>
          <a:bodyPr/>
          <a:lstStyle/>
          <a:p>
            <a:r>
              <a:rPr lang="en-US"/>
              <a:t>Chapter 3 | The Story of Our Constitution </a:t>
            </a:r>
            <a:endParaRPr lang="en-US" dirty="0"/>
          </a:p>
        </p:txBody>
      </p:sp>
      <p:sp>
        <p:nvSpPr>
          <p:cNvPr id="8" name="TextBox 7">
            <a:extLst>
              <a:ext uri="{FF2B5EF4-FFF2-40B4-BE49-F238E27FC236}">
                <a16:creationId xmlns:a16="http://schemas.microsoft.com/office/drawing/2014/main" id="{96833B29-7550-FDDD-9BB3-97157753E352}"/>
              </a:ext>
            </a:extLst>
          </p:cNvPr>
          <p:cNvSpPr txBox="1"/>
          <p:nvPr/>
        </p:nvSpPr>
        <p:spPr>
          <a:xfrm>
            <a:off x="3830501" y="5761198"/>
            <a:ext cx="2529610"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The Northwest Territory</a:t>
            </a:r>
            <a:endParaRPr lang="en-US" dirty="0">
              <a:solidFill>
                <a:schemeClr val="accent2"/>
              </a:solidFill>
              <a:latin typeface="Myriad Pro Light SemiCond" panose="020B0603030403020204" pitchFamily="34" charset="0"/>
            </a:endParaRPr>
          </a:p>
        </p:txBody>
      </p:sp>
      <p:sp>
        <p:nvSpPr>
          <p:cNvPr id="10" name="Oval 9">
            <a:extLst>
              <a:ext uri="{FF2B5EF4-FFF2-40B4-BE49-F238E27FC236}">
                <a16:creationId xmlns:a16="http://schemas.microsoft.com/office/drawing/2014/main" id="{CA78FB65-D730-C293-4F42-DC4E6D9444D3}"/>
              </a:ext>
            </a:extLst>
          </p:cNvPr>
          <p:cNvSpPr/>
          <p:nvPr/>
        </p:nvSpPr>
        <p:spPr>
          <a:xfrm rot="19157183">
            <a:off x="6475602" y="2584882"/>
            <a:ext cx="2005845" cy="2954893"/>
          </a:xfrm>
          <a:prstGeom prst="ellipse">
            <a:avLst/>
          </a:prstGeom>
          <a:no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12" name="Curved Connector 11">
            <a:extLst>
              <a:ext uri="{FF2B5EF4-FFF2-40B4-BE49-F238E27FC236}">
                <a16:creationId xmlns:a16="http://schemas.microsoft.com/office/drawing/2014/main" id="{EB527E72-1734-73F8-0128-C6DDB15B0EBB}"/>
              </a:ext>
            </a:extLst>
          </p:cNvPr>
          <p:cNvCxnSpPr/>
          <p:nvPr/>
        </p:nvCxnSpPr>
        <p:spPr>
          <a:xfrm>
            <a:off x="3650554" y="3855064"/>
            <a:ext cx="2889504" cy="619400"/>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22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5832-1E9B-E5A1-3FFB-170466DC1F57}"/>
              </a:ext>
            </a:extLst>
          </p:cNvPr>
          <p:cNvSpPr>
            <a:spLocks noGrp="1"/>
          </p:cNvSpPr>
          <p:nvPr>
            <p:ph type="title"/>
          </p:nvPr>
        </p:nvSpPr>
        <p:spPr/>
        <p:txBody>
          <a:bodyPr/>
          <a:lstStyle/>
          <a:p>
            <a:r>
              <a:rPr lang="en-US" dirty="0"/>
              <a:t>The Land Ordinance</a:t>
            </a:r>
          </a:p>
        </p:txBody>
      </p:sp>
      <p:sp>
        <p:nvSpPr>
          <p:cNvPr id="3" name="Text Placeholder 2">
            <a:extLst>
              <a:ext uri="{FF2B5EF4-FFF2-40B4-BE49-F238E27FC236}">
                <a16:creationId xmlns:a16="http://schemas.microsoft.com/office/drawing/2014/main" id="{D590D76A-1830-611C-9DA5-DAFCA48919DD}"/>
              </a:ext>
            </a:extLst>
          </p:cNvPr>
          <p:cNvSpPr>
            <a:spLocks noGrp="1"/>
          </p:cNvSpPr>
          <p:nvPr>
            <p:ph type="body" idx="1"/>
          </p:nvPr>
        </p:nvSpPr>
        <p:spPr>
          <a:xfrm>
            <a:off x="415600" y="1536633"/>
            <a:ext cx="4412432" cy="4414233"/>
          </a:xfrm>
        </p:spPr>
        <p:txBody>
          <a:bodyPr/>
          <a:lstStyle/>
          <a:p>
            <a:r>
              <a:rPr lang="en-US" dirty="0"/>
              <a:t>In 1785, the </a:t>
            </a:r>
            <a:r>
              <a:rPr lang="en-US" b="1" dirty="0"/>
              <a:t>Land Ordinance </a:t>
            </a:r>
            <a:r>
              <a:rPr lang="en-US" dirty="0"/>
              <a:t>divided the Northwest Territory into “townships.” </a:t>
            </a:r>
          </a:p>
          <a:p>
            <a:r>
              <a:rPr lang="en-US" dirty="0"/>
              <a:t>Each township was a square six miles on a side. Each township was further divided into 36 smaller sections. </a:t>
            </a:r>
          </a:p>
          <a:p>
            <a:r>
              <a:rPr lang="en-US" dirty="0"/>
              <a:t>One section in each township was reserved for supporting a public school.</a:t>
            </a:r>
          </a:p>
        </p:txBody>
      </p:sp>
      <p:sp>
        <p:nvSpPr>
          <p:cNvPr id="4" name="Slide Number Placeholder 3">
            <a:extLst>
              <a:ext uri="{FF2B5EF4-FFF2-40B4-BE49-F238E27FC236}">
                <a16:creationId xmlns:a16="http://schemas.microsoft.com/office/drawing/2014/main" id="{DAA05504-E9CB-9B0D-0DFC-E945732700EF}"/>
              </a:ext>
            </a:extLst>
          </p:cNvPr>
          <p:cNvSpPr>
            <a:spLocks noGrp="1"/>
          </p:cNvSpPr>
          <p:nvPr>
            <p:ph type="sldNum" idx="12"/>
          </p:nvPr>
        </p:nvSpPr>
        <p:spPr/>
        <p:txBody>
          <a:bodyPr>
            <a:normAutofit lnSpcReduction="10000"/>
          </a:bodyPr>
          <a:lstStyle/>
          <a:p>
            <a:fld id="{00000000-1234-1234-1234-123412341234}" type="slidenum">
              <a:rPr lang="en" smtClean="0"/>
              <a:pPr/>
              <a:t>14</a:t>
            </a:fld>
            <a:endParaRPr lang="en" dirty="0"/>
          </a:p>
        </p:txBody>
      </p:sp>
      <p:sp>
        <p:nvSpPr>
          <p:cNvPr id="5" name="Footer Placeholder 4">
            <a:extLst>
              <a:ext uri="{FF2B5EF4-FFF2-40B4-BE49-F238E27FC236}">
                <a16:creationId xmlns:a16="http://schemas.microsoft.com/office/drawing/2014/main" id="{0C82AEE6-781F-D1DF-26F1-ADE088C11169}"/>
              </a:ext>
            </a:extLst>
          </p:cNvPr>
          <p:cNvSpPr>
            <a:spLocks noGrp="1"/>
          </p:cNvSpPr>
          <p:nvPr>
            <p:ph type="ftr" sz="quarter" idx="3"/>
          </p:nvPr>
        </p:nvSpPr>
        <p:spPr/>
        <p:txBody>
          <a:bodyPr/>
          <a:lstStyle/>
          <a:p>
            <a:r>
              <a:rPr lang="en-US"/>
              <a:t>Chapter 3 | The Story of Our Constitution </a:t>
            </a:r>
            <a:endParaRPr lang="en-US" dirty="0"/>
          </a:p>
        </p:txBody>
      </p:sp>
      <p:pic>
        <p:nvPicPr>
          <p:cNvPr id="6" name="Picture 2" descr="undefined">
            <a:extLst>
              <a:ext uri="{FF2B5EF4-FFF2-40B4-BE49-F238E27FC236}">
                <a16:creationId xmlns:a16="http://schemas.microsoft.com/office/drawing/2014/main" id="{6ACD2569-CCB6-085E-1D04-CC2B94A911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1" t="3620" r="2849" b="6564"/>
          <a:stretch/>
        </p:blipFill>
        <p:spPr bwMode="auto">
          <a:xfrm>
            <a:off x="7317625" y="1659486"/>
            <a:ext cx="4295967" cy="26215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graph paper with a number of miles&#10;&#10;Description automatically generated">
            <a:extLst>
              <a:ext uri="{FF2B5EF4-FFF2-40B4-BE49-F238E27FC236}">
                <a16:creationId xmlns:a16="http://schemas.microsoft.com/office/drawing/2014/main" id="{CCC83D2B-6E1F-4BA9-CEAC-01D9035B794C}"/>
              </a:ext>
            </a:extLst>
          </p:cNvPr>
          <p:cNvPicPr>
            <a:picLocks noChangeAspect="1"/>
          </p:cNvPicPr>
          <p:nvPr/>
        </p:nvPicPr>
        <p:blipFill>
          <a:blip r:embed="rId4"/>
          <a:stretch>
            <a:fillRect/>
          </a:stretch>
        </p:blipFill>
        <p:spPr>
          <a:xfrm>
            <a:off x="4651250" y="3715223"/>
            <a:ext cx="2440124" cy="2415309"/>
          </a:xfrm>
          <a:prstGeom prst="rect">
            <a:avLst/>
          </a:prstGeom>
        </p:spPr>
      </p:pic>
      <p:sp>
        <p:nvSpPr>
          <p:cNvPr id="9" name="TextBox 8">
            <a:extLst>
              <a:ext uri="{FF2B5EF4-FFF2-40B4-BE49-F238E27FC236}">
                <a16:creationId xmlns:a16="http://schemas.microsoft.com/office/drawing/2014/main" id="{E8930FEB-65FF-D71B-646F-340C99D8E882}"/>
              </a:ext>
            </a:extLst>
          </p:cNvPr>
          <p:cNvSpPr txBox="1"/>
          <p:nvPr/>
        </p:nvSpPr>
        <p:spPr>
          <a:xfrm>
            <a:off x="7317625" y="5761200"/>
            <a:ext cx="2672902"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Dimensions of a Township</a:t>
            </a:r>
            <a:endParaRPr lang="en-US" dirty="0">
              <a:solidFill>
                <a:schemeClr val="accent2"/>
              </a:solidFill>
              <a:latin typeface="Myriad Pro Light SemiCond" panose="020B0603030403020204" pitchFamily="34" charset="0"/>
            </a:endParaRPr>
          </a:p>
        </p:txBody>
      </p:sp>
      <p:cxnSp>
        <p:nvCxnSpPr>
          <p:cNvPr id="10" name="Curved Connector 9">
            <a:extLst>
              <a:ext uri="{FF2B5EF4-FFF2-40B4-BE49-F238E27FC236}">
                <a16:creationId xmlns:a16="http://schemas.microsoft.com/office/drawing/2014/main" id="{B9304DE8-B07B-8E55-895B-A7F82DE6296C}"/>
              </a:ext>
            </a:extLst>
          </p:cNvPr>
          <p:cNvCxnSpPr>
            <a:cxnSpLocks/>
            <a:endCxn id="8" idx="0"/>
          </p:cNvCxnSpPr>
          <p:nvPr/>
        </p:nvCxnSpPr>
        <p:spPr>
          <a:xfrm>
            <a:off x="4651250" y="2770909"/>
            <a:ext cx="1220062" cy="944314"/>
          </a:xfrm>
          <a:prstGeom prst="curvedConnector2">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2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5832-1E9B-E5A1-3FFB-170466DC1F57}"/>
              </a:ext>
            </a:extLst>
          </p:cNvPr>
          <p:cNvSpPr>
            <a:spLocks noGrp="1"/>
          </p:cNvSpPr>
          <p:nvPr>
            <p:ph type="title"/>
          </p:nvPr>
        </p:nvSpPr>
        <p:spPr/>
        <p:txBody>
          <a:bodyPr/>
          <a:lstStyle/>
          <a:p>
            <a:r>
              <a:rPr lang="en-US" dirty="0"/>
              <a:t>The Northwest Ordinance</a:t>
            </a:r>
          </a:p>
        </p:txBody>
      </p:sp>
      <p:sp>
        <p:nvSpPr>
          <p:cNvPr id="3" name="Text Placeholder 2">
            <a:extLst>
              <a:ext uri="{FF2B5EF4-FFF2-40B4-BE49-F238E27FC236}">
                <a16:creationId xmlns:a16="http://schemas.microsoft.com/office/drawing/2014/main" id="{D590D76A-1830-611C-9DA5-DAFCA48919DD}"/>
              </a:ext>
            </a:extLst>
          </p:cNvPr>
          <p:cNvSpPr>
            <a:spLocks noGrp="1"/>
          </p:cNvSpPr>
          <p:nvPr>
            <p:ph type="body" idx="1"/>
          </p:nvPr>
        </p:nvSpPr>
        <p:spPr>
          <a:xfrm>
            <a:off x="415600" y="1536633"/>
            <a:ext cx="4613600" cy="4414233"/>
          </a:xfrm>
        </p:spPr>
        <p:txBody>
          <a:bodyPr/>
          <a:lstStyle/>
          <a:p>
            <a:r>
              <a:rPr lang="en-US" dirty="0"/>
              <a:t>In 1787, the </a:t>
            </a:r>
            <a:r>
              <a:rPr lang="en-US" b="1" dirty="0"/>
              <a:t>Northwest Ordinance </a:t>
            </a:r>
            <a:r>
              <a:rPr lang="en-US" dirty="0"/>
              <a:t>stated that the Northwest Territory would eventually be divided into three to five separate territories, each of which would become new states. </a:t>
            </a:r>
          </a:p>
          <a:p>
            <a:r>
              <a:rPr lang="en-US" dirty="0"/>
              <a:t>For example, the Ohio Territory was created in 1800 and the Territory of Illinois was created in 1809.</a:t>
            </a:r>
          </a:p>
        </p:txBody>
      </p:sp>
      <p:sp>
        <p:nvSpPr>
          <p:cNvPr id="4" name="Slide Number Placeholder 3">
            <a:extLst>
              <a:ext uri="{FF2B5EF4-FFF2-40B4-BE49-F238E27FC236}">
                <a16:creationId xmlns:a16="http://schemas.microsoft.com/office/drawing/2014/main" id="{DAA05504-E9CB-9B0D-0DFC-E945732700EF}"/>
              </a:ext>
            </a:extLst>
          </p:cNvPr>
          <p:cNvSpPr>
            <a:spLocks noGrp="1"/>
          </p:cNvSpPr>
          <p:nvPr>
            <p:ph type="sldNum" idx="12"/>
          </p:nvPr>
        </p:nvSpPr>
        <p:spPr/>
        <p:txBody>
          <a:bodyPr>
            <a:normAutofit lnSpcReduction="10000"/>
          </a:bodyPr>
          <a:lstStyle/>
          <a:p>
            <a:fld id="{00000000-1234-1234-1234-123412341234}" type="slidenum">
              <a:rPr lang="en" smtClean="0"/>
              <a:pPr/>
              <a:t>15</a:t>
            </a:fld>
            <a:endParaRPr lang="en" dirty="0"/>
          </a:p>
        </p:txBody>
      </p:sp>
      <p:sp>
        <p:nvSpPr>
          <p:cNvPr id="5" name="Footer Placeholder 4">
            <a:extLst>
              <a:ext uri="{FF2B5EF4-FFF2-40B4-BE49-F238E27FC236}">
                <a16:creationId xmlns:a16="http://schemas.microsoft.com/office/drawing/2014/main" id="{0C82AEE6-781F-D1DF-26F1-ADE088C11169}"/>
              </a:ext>
            </a:extLst>
          </p:cNvPr>
          <p:cNvSpPr>
            <a:spLocks noGrp="1"/>
          </p:cNvSpPr>
          <p:nvPr>
            <p:ph type="ftr" sz="quarter" idx="3"/>
          </p:nvPr>
        </p:nvSpPr>
        <p:spPr/>
        <p:txBody>
          <a:bodyPr/>
          <a:lstStyle/>
          <a:p>
            <a:r>
              <a:rPr lang="en-US"/>
              <a:t>Chapter 3 | The Story of Our Constitution </a:t>
            </a:r>
            <a:endParaRPr lang="en-US" dirty="0"/>
          </a:p>
        </p:txBody>
      </p:sp>
      <p:pic>
        <p:nvPicPr>
          <p:cNvPr id="10242" name="Picture 2" descr="Waud Photos for Sale - Fine Art America">
            <a:extLst>
              <a:ext uri="{FF2B5EF4-FFF2-40B4-BE49-F238E27FC236}">
                <a16:creationId xmlns:a16="http://schemas.microsoft.com/office/drawing/2014/main" id="{D8665664-F318-6E6E-0D70-75FDD414E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854" y="1656435"/>
            <a:ext cx="6422709" cy="44142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92AF1C-B6AF-A539-D091-F73913E0D29F}"/>
              </a:ext>
            </a:extLst>
          </p:cNvPr>
          <p:cNvSpPr txBox="1"/>
          <p:nvPr/>
        </p:nvSpPr>
        <p:spPr>
          <a:xfrm>
            <a:off x="3871222" y="5252861"/>
            <a:ext cx="2529610" cy="646331"/>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Settlers moving into the Northwest Territory</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130948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D5832-1E9B-E5A1-3FFB-170466DC1F57}"/>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spcBef>
                <a:spcPct val="0"/>
              </a:spcBef>
            </a:pPr>
            <a:r>
              <a:rPr lang="en-US" sz="3800" dirty="0">
                <a:solidFill>
                  <a:schemeClr val="accent2"/>
                </a:solidFill>
              </a:rPr>
              <a:t>The Northwest Ordinance</a:t>
            </a:r>
          </a:p>
        </p:txBody>
      </p:sp>
      <p:sp>
        <p:nvSpPr>
          <p:cNvPr id="112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590D76A-1830-611C-9DA5-DAFCA48919DD}"/>
              </a:ext>
            </a:extLst>
          </p:cNvPr>
          <p:cNvSpPr>
            <a:spLocks noGrp="1"/>
          </p:cNvSpPr>
          <p:nvPr>
            <p:ph type="body" idx="1"/>
          </p:nvPr>
        </p:nvSpPr>
        <p:spPr>
          <a:xfrm>
            <a:off x="640080" y="2872899"/>
            <a:ext cx="4243589" cy="332066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dirty="0">
                <a:ea typeface="+mn-ea"/>
                <a:cs typeface="+mn-cs"/>
              </a:rPr>
              <a:t>The Northwest Ordinance set up a procedure for admitting each territory, once it reached a certain size in population (60,000 free inhabitants), to the United States as a new state “on an equal footing with the original states.”</a:t>
            </a:r>
          </a:p>
          <a:p>
            <a:pPr indent="-228600">
              <a:lnSpc>
                <a:spcPct val="90000"/>
              </a:lnSpc>
              <a:spcAft>
                <a:spcPts val="600"/>
              </a:spcAft>
              <a:buFont typeface="Arial" panose="020B0604020202020204" pitchFamily="34" charset="0"/>
              <a:buChar char="•"/>
            </a:pPr>
            <a:r>
              <a:rPr lang="en-US" sz="1400" dirty="0">
                <a:ea typeface="+mn-ea"/>
                <a:cs typeface="+mn-cs"/>
              </a:rPr>
              <a:t>The Northwest Ordinance prohibited slavery throughout the Northwest Territory. Most states in the Northeast were ending slavery gradually by freeing slaves’ children.</a:t>
            </a:r>
          </a:p>
          <a:p>
            <a:pPr indent="-228600">
              <a:lnSpc>
                <a:spcPct val="90000"/>
              </a:lnSpc>
              <a:spcAft>
                <a:spcPts val="600"/>
              </a:spcAft>
              <a:buFont typeface="Arial" panose="020B0604020202020204" pitchFamily="34" charset="0"/>
              <a:buChar char="•"/>
            </a:pPr>
            <a:r>
              <a:rPr lang="en-US" sz="1400" dirty="0"/>
              <a:t>The Northwest Ordinance</a:t>
            </a:r>
            <a:r>
              <a:rPr lang="en-US" sz="1400" dirty="0">
                <a:ea typeface="+mn-ea"/>
                <a:cs typeface="+mn-cs"/>
              </a:rPr>
              <a:t> also guaranteed freedom of religion and the right to a trial by jury. All adult males in the Northwest Territory had the right to vote.</a:t>
            </a:r>
          </a:p>
        </p:txBody>
      </p:sp>
      <p:pic>
        <p:nvPicPr>
          <p:cNvPr id="11266" name="Picture 2" descr="undefined">
            <a:extLst>
              <a:ext uri="{FF2B5EF4-FFF2-40B4-BE49-F238E27FC236}">
                <a16:creationId xmlns:a16="http://schemas.microsoft.com/office/drawing/2014/main" id="{1047CF0D-7DF2-2450-7277-E01703B1F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r="2465"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C82AEE6-781F-D1DF-26F1-ADE088C11169}"/>
              </a:ext>
            </a:extLst>
          </p:cNvPr>
          <p:cNvSpPr>
            <a:spLocks noGrp="1"/>
          </p:cNvSpPr>
          <p:nvPr>
            <p:ph type="ftr" sz="quarter" idx="3"/>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DAA05504-E9CB-9B0D-0DFC-E945732700EF}"/>
              </a:ext>
            </a:extLst>
          </p:cNvPr>
          <p:cNvSpPr>
            <a:spLocks noGrp="1"/>
          </p:cNvSpPr>
          <p:nvPr>
            <p:ph type="sldNum" idx="12"/>
          </p:nvPr>
        </p:nvSpPr>
        <p:spPr>
          <a:xfrm>
            <a:off x="10439400" y="6356350"/>
            <a:ext cx="914400"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rgbClr val="FFFFFF"/>
                </a:solidFill>
                <a:latin typeface="Calibri" panose="020F0502020204030204"/>
                <a:ea typeface="+mn-ea"/>
                <a:cs typeface="+mn-cs"/>
              </a:rPr>
              <a:pPr>
                <a:spcAft>
                  <a:spcPts val="600"/>
                </a:spcAft>
                <a:buClrTx/>
                <a:buSzTx/>
                <a:defRPr/>
              </a:pPr>
              <a:t>16</a:t>
            </a:fld>
            <a:endParaRPr lang="en-US">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10512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French Ship and Barbary Pirates by Aert Anthonisz, c. 1615">
            <a:extLst>
              <a:ext uri="{FF2B5EF4-FFF2-40B4-BE49-F238E27FC236}">
                <a16:creationId xmlns:a16="http://schemas.microsoft.com/office/drawing/2014/main" id="{0E0DEAA8-FFBC-7B13-C96D-14C68DA76B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 r="18865"/>
          <a:stretch/>
        </p:blipFill>
        <p:spPr bwMode="auto">
          <a:xfrm>
            <a:off x="0" y="9580"/>
            <a:ext cx="12192000" cy="6848420"/>
          </a:xfrm>
          <a:prstGeom prst="rect">
            <a:avLst/>
          </a:prstGeom>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6404673-9B4B-4323-F030-14AC347C0AE0}"/>
              </a:ext>
            </a:extLst>
          </p:cNvPr>
          <p:cNvSpPr>
            <a:spLocks noGrp="1"/>
          </p:cNvSpPr>
          <p:nvPr>
            <p:ph type="sldNum" idx="12"/>
          </p:nvPr>
        </p:nvSpPr>
        <p:spPr/>
        <p:txBody>
          <a:bodyPr>
            <a:normAutofit lnSpcReduction="10000"/>
          </a:bodyPr>
          <a:lstStyle/>
          <a:p>
            <a:fld id="{00000000-1234-1234-1234-123412341234}" type="slidenum">
              <a:rPr lang="en" smtClean="0"/>
              <a:pPr/>
              <a:t>17</a:t>
            </a:fld>
            <a:endParaRPr lang="en" dirty="0"/>
          </a:p>
        </p:txBody>
      </p:sp>
      <p:sp>
        <p:nvSpPr>
          <p:cNvPr id="5" name="Footer Placeholder 4">
            <a:extLst>
              <a:ext uri="{FF2B5EF4-FFF2-40B4-BE49-F238E27FC236}">
                <a16:creationId xmlns:a16="http://schemas.microsoft.com/office/drawing/2014/main" id="{CD2B8031-C12A-7A03-C3E1-33CF80C57F80}"/>
              </a:ext>
            </a:extLst>
          </p:cNvPr>
          <p:cNvSpPr>
            <a:spLocks noGrp="1"/>
          </p:cNvSpPr>
          <p:nvPr>
            <p:ph type="ftr" sz="quarter" idx="3"/>
          </p:nvPr>
        </p:nvSpPr>
        <p:spPr/>
        <p:txBody>
          <a:bodyPr/>
          <a:lstStyle/>
          <a:p>
            <a:r>
              <a:rPr lang="en-US"/>
              <a:t>Chapter 3 | The Story of Our Constitution </a:t>
            </a:r>
            <a:endParaRPr lang="en-US" dirty="0"/>
          </a:p>
        </p:txBody>
      </p:sp>
      <p:graphicFrame>
        <p:nvGraphicFramePr>
          <p:cNvPr id="6" name="Diagram 5">
            <a:extLst>
              <a:ext uri="{FF2B5EF4-FFF2-40B4-BE49-F238E27FC236}">
                <a16:creationId xmlns:a16="http://schemas.microsoft.com/office/drawing/2014/main" id="{ACE71BBA-8104-EB49-FC7B-532DF9288647}"/>
              </a:ext>
            </a:extLst>
          </p:cNvPr>
          <p:cNvGraphicFramePr/>
          <p:nvPr>
            <p:extLst>
              <p:ext uri="{D42A27DB-BD31-4B8C-83A1-F6EECF244321}">
                <p14:modId xmlns:p14="http://schemas.microsoft.com/office/powerpoint/2010/main" val="4213915045"/>
              </p:ext>
            </p:extLst>
          </p:nvPr>
        </p:nvGraphicFramePr>
        <p:xfrm>
          <a:off x="746449" y="1940754"/>
          <a:ext cx="11029951" cy="2583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F01B4CC-D98D-BDBE-D1C7-E83C17942EDA}"/>
              </a:ext>
            </a:extLst>
          </p:cNvPr>
          <p:cNvSpPr>
            <a:spLocks noGrp="1"/>
          </p:cNvSpPr>
          <p:nvPr>
            <p:ph type="title"/>
          </p:nvPr>
        </p:nvSpPr>
        <p:spPr/>
        <p:txBody>
          <a:bodyPr/>
          <a:lstStyle/>
          <a:p>
            <a:r>
              <a:rPr lang="en-US" dirty="0"/>
              <a:t>Problems Under the Confederation</a:t>
            </a:r>
          </a:p>
        </p:txBody>
      </p:sp>
    </p:spTree>
    <p:extLst>
      <p:ext uri="{BB962C8B-B14F-4D97-AF65-F5344CB8AC3E}">
        <p14:creationId xmlns:p14="http://schemas.microsoft.com/office/powerpoint/2010/main" val="314211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430453-35A1-F69F-29CA-0858E9B2F897}"/>
              </a:ext>
            </a:extLst>
          </p:cNvPr>
          <p:cNvSpPr/>
          <p:nvPr/>
        </p:nvSpPr>
        <p:spPr>
          <a:xfrm>
            <a:off x="6648741" y="1536633"/>
            <a:ext cx="4944520" cy="463774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3245F-5103-A374-447C-737FB4FD0A36}"/>
              </a:ext>
            </a:extLst>
          </p:cNvPr>
          <p:cNvSpPr>
            <a:spLocks noGrp="1"/>
          </p:cNvSpPr>
          <p:nvPr>
            <p:ph type="title"/>
          </p:nvPr>
        </p:nvSpPr>
        <p:spPr/>
        <p:txBody>
          <a:bodyPr>
            <a:normAutofit/>
          </a:bodyPr>
          <a:lstStyle/>
          <a:p>
            <a:r>
              <a:rPr lang="en-US" dirty="0"/>
              <a:t>Problems Under the Confederation</a:t>
            </a:r>
          </a:p>
        </p:txBody>
      </p:sp>
      <p:sp>
        <p:nvSpPr>
          <p:cNvPr id="3" name="Text Placeholder 2">
            <a:extLst>
              <a:ext uri="{FF2B5EF4-FFF2-40B4-BE49-F238E27FC236}">
                <a16:creationId xmlns:a16="http://schemas.microsoft.com/office/drawing/2014/main" id="{80D4A0FC-8898-73A5-17FF-939C41770FF1}"/>
              </a:ext>
            </a:extLst>
          </p:cNvPr>
          <p:cNvSpPr>
            <a:spLocks noGrp="1"/>
          </p:cNvSpPr>
          <p:nvPr>
            <p:ph type="body" idx="1"/>
          </p:nvPr>
        </p:nvSpPr>
        <p:spPr>
          <a:xfrm>
            <a:off x="415600" y="1536633"/>
            <a:ext cx="4942214" cy="4414233"/>
          </a:xfrm>
        </p:spPr>
        <p:txBody>
          <a:bodyPr/>
          <a:lstStyle/>
          <a:p>
            <a:r>
              <a:rPr lang="en-US" dirty="0"/>
              <a:t>There were economic problems as well. States taxed each other’s goods, hurting trade between them.</a:t>
            </a:r>
          </a:p>
          <a:p>
            <a:r>
              <a:rPr lang="en-US" dirty="0"/>
              <a:t>The British refused to sign a trade agreement with the Confederation government. They claimed that trade was actually handled by individual states and not by the national government. </a:t>
            </a:r>
          </a:p>
          <a:p>
            <a:r>
              <a:rPr lang="en-US" dirty="0"/>
              <a:t>There was a general shortage of money. Some state governments even refused to pay their debts from the Revolution and overseas creditors.</a:t>
            </a:r>
          </a:p>
        </p:txBody>
      </p:sp>
      <p:sp>
        <p:nvSpPr>
          <p:cNvPr id="4" name="Slide Number Placeholder 3">
            <a:extLst>
              <a:ext uri="{FF2B5EF4-FFF2-40B4-BE49-F238E27FC236}">
                <a16:creationId xmlns:a16="http://schemas.microsoft.com/office/drawing/2014/main" id="{467440A9-440E-BD55-D12A-07059C34AA91}"/>
              </a:ext>
            </a:extLst>
          </p:cNvPr>
          <p:cNvSpPr>
            <a:spLocks noGrp="1"/>
          </p:cNvSpPr>
          <p:nvPr>
            <p:ph type="sldNum" idx="12"/>
          </p:nvPr>
        </p:nvSpPr>
        <p:spPr/>
        <p:txBody>
          <a:bodyPr>
            <a:normAutofit lnSpcReduction="10000"/>
          </a:bodyPr>
          <a:lstStyle/>
          <a:p>
            <a:fld id="{00000000-1234-1234-1234-123412341234}" type="slidenum">
              <a:rPr lang="en" smtClean="0"/>
              <a:pPr/>
              <a:t>18</a:t>
            </a:fld>
            <a:endParaRPr lang="en" dirty="0"/>
          </a:p>
        </p:txBody>
      </p:sp>
      <p:sp>
        <p:nvSpPr>
          <p:cNvPr id="5" name="Footer Placeholder 4">
            <a:extLst>
              <a:ext uri="{FF2B5EF4-FFF2-40B4-BE49-F238E27FC236}">
                <a16:creationId xmlns:a16="http://schemas.microsoft.com/office/drawing/2014/main" id="{A75E7A66-4743-7285-2878-F364BE695715}"/>
              </a:ext>
            </a:extLst>
          </p:cNvPr>
          <p:cNvSpPr>
            <a:spLocks noGrp="1"/>
          </p:cNvSpPr>
          <p:nvPr>
            <p:ph type="ftr" sz="quarter" idx="3"/>
          </p:nvPr>
        </p:nvSpPr>
        <p:spPr/>
        <p:txBody>
          <a:bodyPr/>
          <a:lstStyle/>
          <a:p>
            <a:r>
              <a:rPr lang="en-US"/>
              <a:t>Chapter 3 | The Story of Our Constitution </a:t>
            </a:r>
            <a:endParaRPr lang="en-US" dirty="0"/>
          </a:p>
        </p:txBody>
      </p:sp>
      <p:sp>
        <p:nvSpPr>
          <p:cNvPr id="9" name="TextBox 8">
            <a:extLst>
              <a:ext uri="{FF2B5EF4-FFF2-40B4-BE49-F238E27FC236}">
                <a16:creationId xmlns:a16="http://schemas.microsoft.com/office/drawing/2014/main" id="{AAD97E4D-E99B-F92F-9C23-6CD7822F52E8}"/>
              </a:ext>
            </a:extLst>
          </p:cNvPr>
          <p:cNvSpPr txBox="1"/>
          <p:nvPr/>
        </p:nvSpPr>
        <p:spPr>
          <a:xfrm>
            <a:off x="6648741" y="1650063"/>
            <a:ext cx="1995197" cy="4524315"/>
          </a:xfrm>
          <a:prstGeom prst="rect">
            <a:avLst/>
          </a:prstGeom>
          <a:noFill/>
        </p:spPr>
        <p:txBody>
          <a:bodyPr wrap="square">
            <a:spAutoFit/>
          </a:bodyPr>
          <a:lstStyle/>
          <a:p>
            <a:r>
              <a:rPr lang="en-US" dirty="0">
                <a:solidFill>
                  <a:schemeClr val="accent2"/>
                </a:solidFill>
                <a:latin typeface="Myriad Pro Light SemiCond" panose="020B0603030403020204" pitchFamily="34" charset="0"/>
              </a:rPr>
              <a:t>Daniel Shays</a:t>
            </a:r>
            <a:r>
              <a:rPr lang="en-US" dirty="0">
                <a:latin typeface="Minion Pro" panose="02040503050201020203" pitchFamily="18" charset="0"/>
              </a:rPr>
              <a:t>, a Massachusetts farmer, had served as a captain during the American Revolution. Shays led a group of angry farmers and debtors in an attack on one of the state’s courthouses. They demanded freedom for debtors, cheap paper money, and lower taxes.</a:t>
            </a:r>
          </a:p>
        </p:txBody>
      </p:sp>
      <p:pic>
        <p:nvPicPr>
          <p:cNvPr id="11" name="Picture 10" descr="A drawing of a person holding a sword&#10;&#10;Description automatically generated">
            <a:extLst>
              <a:ext uri="{FF2B5EF4-FFF2-40B4-BE49-F238E27FC236}">
                <a16:creationId xmlns:a16="http://schemas.microsoft.com/office/drawing/2014/main" id="{A2E475DA-AD19-CA7F-CBB9-03B27ECC59AE}"/>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flipH="1">
            <a:off x="8751983" y="1536633"/>
            <a:ext cx="2841278" cy="4637745"/>
          </a:xfrm>
          <a:prstGeom prst="rect">
            <a:avLst/>
          </a:prstGeom>
        </p:spPr>
      </p:pic>
      <p:sp>
        <p:nvSpPr>
          <p:cNvPr id="13" name="TextBox 12">
            <a:extLst>
              <a:ext uri="{FF2B5EF4-FFF2-40B4-BE49-F238E27FC236}">
                <a16:creationId xmlns:a16="http://schemas.microsoft.com/office/drawing/2014/main" id="{825AAA8B-9389-72C1-52F3-6C35E0E67B31}"/>
              </a:ext>
            </a:extLst>
          </p:cNvPr>
          <p:cNvSpPr txBox="1"/>
          <p:nvPr/>
        </p:nvSpPr>
        <p:spPr>
          <a:xfrm>
            <a:off x="9603875" y="1335028"/>
            <a:ext cx="1806247" cy="369332"/>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Shays’ Rebellion</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121171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8426E-C6F2-493A-F28F-FF16A6121D0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nSpc>
                <a:spcPct val="90000"/>
              </a:lnSpc>
              <a:spcBef>
                <a:spcPct val="0"/>
              </a:spcBef>
            </a:pPr>
            <a:r>
              <a:rPr lang="en-US" dirty="0">
                <a:solidFill>
                  <a:schemeClr val="accent2"/>
                </a:solidFill>
              </a:rPr>
              <a:t>The Constitutional Convention</a:t>
            </a:r>
          </a:p>
        </p:txBody>
      </p:sp>
      <p:sp>
        <p:nvSpPr>
          <p:cNvPr id="133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204E6BB-DB3D-AEB2-70CE-E6B38F4C7A02}"/>
              </a:ext>
            </a:extLst>
          </p:cNvPr>
          <p:cNvSpPr>
            <a:spLocks noGrp="1"/>
          </p:cNvSpPr>
          <p:nvPr>
            <p:ph type="body" idx="1"/>
          </p:nvPr>
        </p:nvSpPr>
        <p:spPr>
          <a:xfrm>
            <a:off x="640080" y="2872899"/>
            <a:ext cx="4243589" cy="332066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ea typeface="+mn-ea"/>
                <a:cs typeface="+mn-cs"/>
              </a:rPr>
              <a:t>In May 1787, fifty-five delegates gathered in Philadelphia to revise the Articles of Confederation. Instead, they decided to write a whole new </a:t>
            </a:r>
            <a:r>
              <a:rPr lang="en-US" b="1" dirty="0">
                <a:ea typeface="+mn-ea"/>
                <a:cs typeface="+mn-cs"/>
              </a:rPr>
              <a:t>constitution</a:t>
            </a:r>
            <a:r>
              <a:rPr lang="en-US" dirty="0">
                <a:ea typeface="+mn-ea"/>
                <a:cs typeface="+mn-cs"/>
              </a:rPr>
              <a:t> (plan of government). Their assembly became known as the </a:t>
            </a:r>
            <a:r>
              <a:rPr lang="en-US" b="1" dirty="0">
                <a:ea typeface="+mn-ea"/>
                <a:cs typeface="+mn-cs"/>
              </a:rPr>
              <a:t>Constitutional Convention</a:t>
            </a:r>
            <a:r>
              <a:rPr lang="en-US" dirty="0">
                <a:ea typeface="+mn-ea"/>
                <a:cs typeface="+mn-cs"/>
              </a:rPr>
              <a:t>.</a:t>
            </a:r>
          </a:p>
          <a:p>
            <a:pPr indent="-228600">
              <a:lnSpc>
                <a:spcPct val="90000"/>
              </a:lnSpc>
              <a:spcAft>
                <a:spcPts val="600"/>
              </a:spcAft>
              <a:buFont typeface="Arial" panose="020B0604020202020204" pitchFamily="34" charset="0"/>
              <a:buChar char="•"/>
            </a:pPr>
            <a:r>
              <a:rPr lang="en-US" dirty="0">
                <a:ea typeface="+mn-ea"/>
                <a:cs typeface="+mn-cs"/>
              </a:rPr>
              <a:t>The delegates agreed that the new national government should have three separate </a:t>
            </a:r>
            <a:r>
              <a:rPr lang="en-US" b="1" dirty="0">
                <a:ea typeface="+mn-ea"/>
                <a:cs typeface="+mn-cs"/>
              </a:rPr>
              <a:t>branches</a:t>
            </a:r>
            <a:r>
              <a:rPr lang="en-US" dirty="0">
                <a:ea typeface="+mn-ea"/>
                <a:cs typeface="+mn-cs"/>
              </a:rPr>
              <a:t>: a </a:t>
            </a:r>
            <a:r>
              <a:rPr lang="en-US" b="1" dirty="0">
                <a:ea typeface="+mn-ea"/>
                <a:cs typeface="+mn-cs"/>
              </a:rPr>
              <a:t>legislature</a:t>
            </a:r>
            <a:r>
              <a:rPr lang="en-US" dirty="0">
                <a:ea typeface="+mn-ea"/>
                <a:cs typeface="+mn-cs"/>
              </a:rPr>
              <a:t>, </a:t>
            </a:r>
            <a:r>
              <a:rPr lang="en-US" b="1" dirty="0">
                <a:ea typeface="+mn-ea"/>
                <a:cs typeface="+mn-cs"/>
              </a:rPr>
              <a:t>executive</a:t>
            </a:r>
            <a:r>
              <a:rPr lang="en-US" dirty="0">
                <a:ea typeface="+mn-ea"/>
                <a:cs typeface="+mn-cs"/>
              </a:rPr>
              <a:t>, and </a:t>
            </a:r>
            <a:r>
              <a:rPr lang="en-US" b="1" dirty="0">
                <a:ea typeface="+mn-ea"/>
                <a:cs typeface="+mn-cs"/>
              </a:rPr>
              <a:t>judiciary</a:t>
            </a:r>
            <a:r>
              <a:rPr lang="en-US" dirty="0">
                <a:ea typeface="+mn-ea"/>
                <a:cs typeface="+mn-cs"/>
              </a:rPr>
              <a:t>.</a:t>
            </a:r>
          </a:p>
        </p:txBody>
      </p:sp>
      <p:pic>
        <p:nvPicPr>
          <p:cNvPr id="13314" name="Picture 2">
            <a:extLst>
              <a:ext uri="{FF2B5EF4-FFF2-40B4-BE49-F238E27FC236}">
                <a16:creationId xmlns:a16="http://schemas.microsoft.com/office/drawing/2014/main" id="{D8406A16-6D3A-3A69-BFDD-15A43CA497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51" r="2338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DBF47D51-0FC6-BDA8-3822-68EAF1F0CE60}"/>
              </a:ext>
            </a:extLst>
          </p:cNvPr>
          <p:cNvSpPr>
            <a:spLocks noGrp="1"/>
          </p:cNvSpPr>
          <p:nvPr>
            <p:ph type="ftr" sz="quarter" idx="3"/>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1FFEFFBF-FAE8-69AF-0F79-7818EC5E3DA1}"/>
              </a:ext>
            </a:extLst>
          </p:cNvPr>
          <p:cNvSpPr>
            <a:spLocks noGrp="1"/>
          </p:cNvSpPr>
          <p:nvPr>
            <p:ph type="sldNum" idx="12"/>
          </p:nvPr>
        </p:nvSpPr>
        <p:spPr>
          <a:xfrm>
            <a:off x="10439400" y="6356350"/>
            <a:ext cx="914400"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rgbClr val="FFFFFF"/>
                </a:solidFill>
                <a:latin typeface="Calibri" panose="020F0502020204030204"/>
                <a:ea typeface="+mn-ea"/>
                <a:cs typeface="+mn-cs"/>
              </a:rPr>
              <a:pPr>
                <a:spcAft>
                  <a:spcPts val="600"/>
                </a:spcAft>
                <a:buClrTx/>
                <a:buSzTx/>
                <a:defRPr/>
              </a:pPr>
              <a:t>19</a:t>
            </a:fld>
            <a:endParaRPr lang="en-US">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295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14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together&#10;&#10;Description automatically generated">
            <a:extLst>
              <a:ext uri="{FF2B5EF4-FFF2-40B4-BE49-F238E27FC236}">
                <a16:creationId xmlns:a16="http://schemas.microsoft.com/office/drawing/2014/main" id="{9DE3C14E-3E13-9511-7EE4-EF693F75E5DE}"/>
              </a:ext>
            </a:extLst>
          </p:cNvPr>
          <p:cNvPicPr>
            <a:picLocks noChangeAspect="1"/>
          </p:cNvPicPr>
          <p:nvPr/>
        </p:nvPicPr>
        <p:blipFill>
          <a:blip r:embed="rId3"/>
          <a:stretch>
            <a:fillRect/>
          </a:stretch>
        </p:blipFill>
        <p:spPr>
          <a:xfrm>
            <a:off x="5508026" y="1670734"/>
            <a:ext cx="5902096" cy="4593899"/>
          </a:xfrm>
          <a:prstGeom prst="rect">
            <a:avLst/>
          </a:prstGeom>
        </p:spPr>
      </p:pic>
      <p:sp>
        <p:nvSpPr>
          <p:cNvPr id="2" name="Title 1">
            <a:extLst>
              <a:ext uri="{FF2B5EF4-FFF2-40B4-BE49-F238E27FC236}">
                <a16:creationId xmlns:a16="http://schemas.microsoft.com/office/drawing/2014/main" id="{25E7966C-53CC-C5BE-FF7C-94C1146B9D6E}"/>
              </a:ext>
            </a:extLst>
          </p:cNvPr>
          <p:cNvSpPr>
            <a:spLocks noGrp="1"/>
          </p:cNvSpPr>
          <p:nvPr>
            <p:ph type="title"/>
          </p:nvPr>
        </p:nvSpPr>
        <p:spPr/>
        <p:txBody>
          <a:bodyPr/>
          <a:lstStyle/>
          <a:p>
            <a:r>
              <a:rPr lang="en-US"/>
              <a:t>The “Great Compromise”: Large versus Small States</a:t>
            </a:r>
            <a:endParaRPr lang="en-US" dirty="0"/>
          </a:p>
        </p:txBody>
      </p:sp>
      <p:sp>
        <p:nvSpPr>
          <p:cNvPr id="3" name="Text Placeholder 2">
            <a:extLst>
              <a:ext uri="{FF2B5EF4-FFF2-40B4-BE49-F238E27FC236}">
                <a16:creationId xmlns:a16="http://schemas.microsoft.com/office/drawing/2014/main" id="{73AC3521-8C23-D792-D7FD-C51926A9FE0A}"/>
              </a:ext>
            </a:extLst>
          </p:cNvPr>
          <p:cNvSpPr>
            <a:spLocks noGrp="1"/>
          </p:cNvSpPr>
          <p:nvPr>
            <p:ph type="body" idx="1"/>
          </p:nvPr>
        </p:nvSpPr>
        <p:spPr>
          <a:xfrm>
            <a:off x="415600" y="1536633"/>
            <a:ext cx="6013775" cy="4414233"/>
          </a:xfrm>
        </p:spPr>
        <p:txBody>
          <a:bodyPr/>
          <a:lstStyle/>
          <a:p>
            <a:r>
              <a:rPr lang="en-US" dirty="0"/>
              <a:t>The delegates did not agree on everything. The biggest disagreement was between large and small states. Larger states wanted more representatives in Congress.</a:t>
            </a:r>
          </a:p>
          <a:p>
            <a:r>
              <a:rPr lang="en-US" dirty="0"/>
              <a:t>The </a:t>
            </a:r>
            <a:r>
              <a:rPr lang="en-US" b="1" dirty="0"/>
              <a:t>Virginia Plan </a:t>
            </a:r>
            <a:r>
              <a:rPr lang="en-US" dirty="0"/>
              <a:t>proposed that each state should be represented </a:t>
            </a:r>
            <a:r>
              <a:rPr lang="en-US" b="1" dirty="0"/>
              <a:t>in proportion </a:t>
            </a:r>
            <a:r>
              <a:rPr lang="en-US" dirty="0"/>
              <a:t>to its population in both houses of Congress. This is known as </a:t>
            </a:r>
            <a:r>
              <a:rPr lang="en-US" b="1" dirty="0"/>
              <a:t>proportional representation</a:t>
            </a:r>
            <a:r>
              <a:rPr lang="en-US" dirty="0"/>
              <a:t>.</a:t>
            </a:r>
          </a:p>
          <a:p>
            <a:r>
              <a:rPr lang="en-US" dirty="0"/>
              <a:t>The </a:t>
            </a:r>
            <a:r>
              <a:rPr lang="en-US" b="1" dirty="0"/>
              <a:t>New Jersey Plan</a:t>
            </a:r>
            <a:r>
              <a:rPr lang="en-US" dirty="0"/>
              <a:t> proposed a one-house legislature with </a:t>
            </a:r>
            <a:r>
              <a:rPr lang="en-US" b="1" dirty="0"/>
              <a:t>equal </a:t>
            </a:r>
            <a:r>
              <a:rPr lang="en-US" dirty="0"/>
              <a:t>representation for each state.</a:t>
            </a:r>
          </a:p>
          <a:p>
            <a:endParaRPr lang="en-US" b="1" dirty="0"/>
          </a:p>
        </p:txBody>
      </p:sp>
      <p:sp>
        <p:nvSpPr>
          <p:cNvPr id="4" name="Slide Number Placeholder 3">
            <a:extLst>
              <a:ext uri="{FF2B5EF4-FFF2-40B4-BE49-F238E27FC236}">
                <a16:creationId xmlns:a16="http://schemas.microsoft.com/office/drawing/2014/main" id="{52D2FCC7-6C59-380F-B3A2-6A23EB9C34D6}"/>
              </a:ext>
            </a:extLst>
          </p:cNvPr>
          <p:cNvSpPr>
            <a:spLocks noGrp="1"/>
          </p:cNvSpPr>
          <p:nvPr>
            <p:ph type="sldNum" idx="12"/>
          </p:nvPr>
        </p:nvSpPr>
        <p:spPr/>
        <p:txBody>
          <a:bodyPr>
            <a:normAutofit lnSpcReduction="10000"/>
          </a:bodyPr>
          <a:lstStyle/>
          <a:p>
            <a:fld id="{00000000-1234-1234-1234-123412341234}" type="slidenum">
              <a:rPr lang="en" smtClean="0"/>
              <a:pPr/>
              <a:t>20</a:t>
            </a:fld>
            <a:endParaRPr lang="en" dirty="0"/>
          </a:p>
        </p:txBody>
      </p:sp>
      <p:sp>
        <p:nvSpPr>
          <p:cNvPr id="5" name="Footer Placeholder 4">
            <a:extLst>
              <a:ext uri="{FF2B5EF4-FFF2-40B4-BE49-F238E27FC236}">
                <a16:creationId xmlns:a16="http://schemas.microsoft.com/office/drawing/2014/main" id="{B488BA66-18CB-49E1-A1FF-7E9F15CBD081}"/>
              </a:ext>
            </a:extLst>
          </p:cNvPr>
          <p:cNvSpPr>
            <a:spLocks noGrp="1"/>
          </p:cNvSpPr>
          <p:nvPr>
            <p:ph type="ftr" sz="quarter" idx="3"/>
          </p:nvPr>
        </p:nvSpPr>
        <p:spPr/>
        <p:txBody>
          <a:bodyPr/>
          <a:lstStyle/>
          <a:p>
            <a:r>
              <a:rPr lang="en-US"/>
              <a:t>Chapter 3 | The Story of Our Constitution </a:t>
            </a:r>
            <a:endParaRPr lang="en-US" dirty="0"/>
          </a:p>
        </p:txBody>
      </p:sp>
      <p:pic>
        <p:nvPicPr>
          <p:cNvPr id="14338" name="Picture 2" descr="undefined">
            <a:extLst>
              <a:ext uri="{FF2B5EF4-FFF2-40B4-BE49-F238E27FC236}">
                <a16:creationId xmlns:a16="http://schemas.microsoft.com/office/drawing/2014/main" id="{2F917639-499B-8F1B-DF65-BC91F7E29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17415">
            <a:off x="4771340" y="4583301"/>
            <a:ext cx="969677" cy="154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010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966C-53CC-C5BE-FF7C-94C1146B9D6E}"/>
              </a:ext>
            </a:extLst>
          </p:cNvPr>
          <p:cNvSpPr>
            <a:spLocks noGrp="1"/>
          </p:cNvSpPr>
          <p:nvPr>
            <p:ph type="title"/>
          </p:nvPr>
        </p:nvSpPr>
        <p:spPr/>
        <p:txBody>
          <a:bodyPr/>
          <a:lstStyle/>
          <a:p>
            <a:r>
              <a:rPr lang="en-US" dirty="0"/>
              <a:t>The “Great Compromise”: Large versus Small States</a:t>
            </a:r>
          </a:p>
        </p:txBody>
      </p:sp>
      <p:sp>
        <p:nvSpPr>
          <p:cNvPr id="3" name="Text Placeholder 2">
            <a:extLst>
              <a:ext uri="{FF2B5EF4-FFF2-40B4-BE49-F238E27FC236}">
                <a16:creationId xmlns:a16="http://schemas.microsoft.com/office/drawing/2014/main" id="{73AC3521-8C23-D792-D7FD-C51926A9FE0A}"/>
              </a:ext>
            </a:extLst>
          </p:cNvPr>
          <p:cNvSpPr>
            <a:spLocks noGrp="1"/>
          </p:cNvSpPr>
          <p:nvPr>
            <p:ph type="body" idx="1"/>
          </p:nvPr>
        </p:nvSpPr>
        <p:spPr/>
        <p:txBody>
          <a:bodyPr/>
          <a:lstStyle/>
          <a:p>
            <a:r>
              <a:rPr lang="en-US" dirty="0"/>
              <a:t>Connecticut delegates proposed a compromise in which states would enjoy proportional representation in the </a:t>
            </a:r>
            <a:r>
              <a:rPr lang="en-US" b="1" dirty="0"/>
              <a:t>House of Representatives </a:t>
            </a:r>
            <a:r>
              <a:rPr lang="en-US" dirty="0"/>
              <a:t>and </a:t>
            </a:r>
            <a:r>
              <a:rPr lang="en-US" b="1" dirty="0"/>
              <a:t>equal representation </a:t>
            </a:r>
            <a:r>
              <a:rPr lang="en-US" dirty="0"/>
              <a:t>in the </a:t>
            </a:r>
            <a:r>
              <a:rPr lang="en-US" b="1" dirty="0"/>
              <a:t>Senate</a:t>
            </a:r>
            <a:r>
              <a:rPr lang="en-US" dirty="0"/>
              <a:t>.</a:t>
            </a:r>
          </a:p>
          <a:p>
            <a:r>
              <a:rPr lang="en-US" dirty="0"/>
              <a:t>In the end, delegates agreed that each state should have </a:t>
            </a:r>
            <a:r>
              <a:rPr lang="en-US" b="1" dirty="0"/>
              <a:t>two Senators </a:t>
            </a:r>
            <a:r>
              <a:rPr lang="en-US" dirty="0"/>
              <a:t>in the Senate and </a:t>
            </a:r>
            <a:r>
              <a:rPr lang="en-US" b="1" dirty="0"/>
              <a:t>proportional representation </a:t>
            </a:r>
            <a:r>
              <a:rPr lang="en-US" dirty="0"/>
              <a:t>in the House of Representatives. This solution became known as the “</a:t>
            </a:r>
            <a:r>
              <a:rPr lang="en-US" b="1" dirty="0"/>
              <a:t>Great Compromise</a:t>
            </a:r>
            <a:r>
              <a:rPr lang="en-US" dirty="0"/>
              <a:t>.”</a:t>
            </a:r>
          </a:p>
        </p:txBody>
      </p:sp>
      <p:sp>
        <p:nvSpPr>
          <p:cNvPr id="4" name="Slide Number Placeholder 3">
            <a:extLst>
              <a:ext uri="{FF2B5EF4-FFF2-40B4-BE49-F238E27FC236}">
                <a16:creationId xmlns:a16="http://schemas.microsoft.com/office/drawing/2014/main" id="{52D2FCC7-6C59-380F-B3A2-6A23EB9C34D6}"/>
              </a:ext>
            </a:extLst>
          </p:cNvPr>
          <p:cNvSpPr>
            <a:spLocks noGrp="1"/>
          </p:cNvSpPr>
          <p:nvPr>
            <p:ph type="sldNum" idx="12"/>
          </p:nvPr>
        </p:nvSpPr>
        <p:spPr/>
        <p:txBody>
          <a:bodyPr>
            <a:normAutofit lnSpcReduction="10000"/>
          </a:bodyPr>
          <a:lstStyle/>
          <a:p>
            <a:fld id="{00000000-1234-1234-1234-123412341234}" type="slidenum">
              <a:rPr lang="en" smtClean="0"/>
              <a:pPr/>
              <a:t>21</a:t>
            </a:fld>
            <a:endParaRPr lang="en" dirty="0"/>
          </a:p>
        </p:txBody>
      </p:sp>
      <p:sp>
        <p:nvSpPr>
          <p:cNvPr id="5" name="Footer Placeholder 4">
            <a:extLst>
              <a:ext uri="{FF2B5EF4-FFF2-40B4-BE49-F238E27FC236}">
                <a16:creationId xmlns:a16="http://schemas.microsoft.com/office/drawing/2014/main" id="{B488BA66-18CB-49E1-A1FF-7E9F15CBD081}"/>
              </a:ext>
            </a:extLst>
          </p:cNvPr>
          <p:cNvSpPr>
            <a:spLocks noGrp="1"/>
          </p:cNvSpPr>
          <p:nvPr>
            <p:ph type="ftr" sz="quarter" idx="3"/>
          </p:nvPr>
        </p:nvSpPr>
        <p:spPr/>
        <p:txBody>
          <a:bodyPr/>
          <a:lstStyle/>
          <a:p>
            <a:r>
              <a:rPr lang="en-US"/>
              <a:t>Chapter 3 | The Story of Our Constitution </a:t>
            </a:r>
            <a:endParaRPr lang="en-US" dirty="0"/>
          </a:p>
        </p:txBody>
      </p:sp>
    </p:spTree>
    <p:extLst>
      <p:ext uri="{BB962C8B-B14F-4D97-AF65-F5344CB8AC3E}">
        <p14:creationId xmlns:p14="http://schemas.microsoft.com/office/powerpoint/2010/main" val="3270359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BC32-594E-0B3C-B942-F3074F210420}"/>
              </a:ext>
            </a:extLst>
          </p:cNvPr>
          <p:cNvSpPr>
            <a:spLocks noGrp="1"/>
          </p:cNvSpPr>
          <p:nvPr>
            <p:ph type="title"/>
          </p:nvPr>
        </p:nvSpPr>
        <p:spPr/>
        <p:txBody>
          <a:bodyPr/>
          <a:lstStyle/>
          <a:p>
            <a:r>
              <a:rPr lang="en-US" dirty="0"/>
              <a:t>The Electoral College</a:t>
            </a:r>
          </a:p>
        </p:txBody>
      </p:sp>
      <p:sp>
        <p:nvSpPr>
          <p:cNvPr id="4" name="Slide Number Placeholder 3">
            <a:extLst>
              <a:ext uri="{FF2B5EF4-FFF2-40B4-BE49-F238E27FC236}">
                <a16:creationId xmlns:a16="http://schemas.microsoft.com/office/drawing/2014/main" id="{ADF9F4F7-910D-02E6-2688-EAF2A1BCDBC8}"/>
              </a:ext>
            </a:extLst>
          </p:cNvPr>
          <p:cNvSpPr>
            <a:spLocks noGrp="1"/>
          </p:cNvSpPr>
          <p:nvPr>
            <p:ph type="sldNum" idx="12"/>
          </p:nvPr>
        </p:nvSpPr>
        <p:spPr/>
        <p:txBody>
          <a:bodyPr>
            <a:normAutofit lnSpcReduction="10000"/>
          </a:bodyPr>
          <a:lstStyle/>
          <a:p>
            <a:fld id="{00000000-1234-1234-1234-123412341234}" type="slidenum">
              <a:rPr lang="en" smtClean="0"/>
              <a:pPr/>
              <a:t>22</a:t>
            </a:fld>
            <a:endParaRPr lang="en" dirty="0"/>
          </a:p>
        </p:txBody>
      </p:sp>
      <p:sp>
        <p:nvSpPr>
          <p:cNvPr id="5" name="Footer Placeholder 4">
            <a:extLst>
              <a:ext uri="{FF2B5EF4-FFF2-40B4-BE49-F238E27FC236}">
                <a16:creationId xmlns:a16="http://schemas.microsoft.com/office/drawing/2014/main" id="{4959B11C-51FF-BB65-4B62-D76E81F5E058}"/>
              </a:ext>
            </a:extLst>
          </p:cNvPr>
          <p:cNvSpPr>
            <a:spLocks noGrp="1"/>
          </p:cNvSpPr>
          <p:nvPr>
            <p:ph type="ftr" sz="quarter" idx="3"/>
          </p:nvPr>
        </p:nvSpPr>
        <p:spPr/>
        <p:txBody>
          <a:bodyPr/>
          <a:lstStyle/>
          <a:p>
            <a:r>
              <a:rPr lang="en-US"/>
              <a:t>Chapter 3 | The Story of Our Constitution </a:t>
            </a:r>
            <a:endParaRPr lang="en-US" dirty="0"/>
          </a:p>
        </p:txBody>
      </p:sp>
      <p:graphicFrame>
        <p:nvGraphicFramePr>
          <p:cNvPr id="6" name="Diagram 5">
            <a:extLst>
              <a:ext uri="{FF2B5EF4-FFF2-40B4-BE49-F238E27FC236}">
                <a16:creationId xmlns:a16="http://schemas.microsoft.com/office/drawing/2014/main" id="{DEFA06C2-D0A9-4AE9-394B-8A0B9C367475}"/>
              </a:ext>
            </a:extLst>
          </p:cNvPr>
          <p:cNvGraphicFramePr/>
          <p:nvPr>
            <p:extLst>
              <p:ext uri="{D42A27DB-BD31-4B8C-83A1-F6EECF244321}">
                <p14:modId xmlns:p14="http://schemas.microsoft.com/office/powerpoint/2010/main" val="536793522"/>
              </p:ext>
            </p:extLst>
          </p:nvPr>
        </p:nvGraphicFramePr>
        <p:xfrm>
          <a:off x="517850" y="1528763"/>
          <a:ext cx="11258550" cy="358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4027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61D9-1305-B22D-9A2A-41CA899EF234}"/>
              </a:ext>
            </a:extLst>
          </p:cNvPr>
          <p:cNvSpPr>
            <a:spLocks noGrp="1"/>
          </p:cNvSpPr>
          <p:nvPr>
            <p:ph type="title"/>
          </p:nvPr>
        </p:nvSpPr>
        <p:spPr/>
        <p:txBody>
          <a:bodyPr/>
          <a:lstStyle/>
          <a:p>
            <a:r>
              <a:rPr lang="en-US" dirty="0"/>
              <a:t>“Three-Fifths Compromise”: South vs North</a:t>
            </a:r>
          </a:p>
        </p:txBody>
      </p:sp>
      <p:sp>
        <p:nvSpPr>
          <p:cNvPr id="3" name="Text Placeholder 2">
            <a:extLst>
              <a:ext uri="{FF2B5EF4-FFF2-40B4-BE49-F238E27FC236}">
                <a16:creationId xmlns:a16="http://schemas.microsoft.com/office/drawing/2014/main" id="{D379A0E2-6B29-3D0D-3FC7-F2CEF0F0C464}"/>
              </a:ext>
            </a:extLst>
          </p:cNvPr>
          <p:cNvSpPr>
            <a:spLocks noGrp="1"/>
          </p:cNvSpPr>
          <p:nvPr>
            <p:ph type="body" idx="1"/>
          </p:nvPr>
        </p:nvSpPr>
        <p:spPr>
          <a:xfrm>
            <a:off x="415600" y="1536633"/>
            <a:ext cx="7213925" cy="4414233"/>
          </a:xfrm>
        </p:spPr>
        <p:txBody>
          <a:bodyPr>
            <a:normAutofit/>
          </a:bodyPr>
          <a:lstStyle/>
          <a:p>
            <a:r>
              <a:rPr lang="en-US" dirty="0"/>
              <a:t>Another disagreement was over how states with large enslaved populations would be represented. Southerners wanted enslaved people to count as part of the population of each state in determining the number of representatives in Congress. Northern states had fewer slaves or none at all. Northerners believed slaves should not be counted because they did not vote.</a:t>
            </a:r>
          </a:p>
          <a:p>
            <a:r>
              <a:rPr lang="en-US" dirty="0"/>
              <a:t>Northern delegates thought slaves should be counted, however, for purposes of taxation.</a:t>
            </a:r>
          </a:p>
          <a:p>
            <a:r>
              <a:rPr lang="en-US" dirty="0"/>
              <a:t>The delegates reached the “</a:t>
            </a:r>
            <a:r>
              <a:rPr lang="en-US" b="1" dirty="0"/>
              <a:t>Three-fifths Compromise</a:t>
            </a:r>
            <a:r>
              <a:rPr lang="en-US" dirty="0"/>
              <a:t>.” They agreed that slaves would count as three-fifths of their actual number for purposes of both representation and taxation. For example, if a state had 100,000 free residents and 100,000 enslaved residents, its population would be considered as 160,000.</a:t>
            </a:r>
          </a:p>
        </p:txBody>
      </p:sp>
      <p:sp>
        <p:nvSpPr>
          <p:cNvPr id="4" name="Slide Number Placeholder 3">
            <a:extLst>
              <a:ext uri="{FF2B5EF4-FFF2-40B4-BE49-F238E27FC236}">
                <a16:creationId xmlns:a16="http://schemas.microsoft.com/office/drawing/2014/main" id="{E90ED599-9D12-EBC8-A1C8-D2F6942CC6C2}"/>
              </a:ext>
            </a:extLst>
          </p:cNvPr>
          <p:cNvSpPr>
            <a:spLocks noGrp="1"/>
          </p:cNvSpPr>
          <p:nvPr>
            <p:ph type="sldNum" idx="12"/>
          </p:nvPr>
        </p:nvSpPr>
        <p:spPr/>
        <p:txBody>
          <a:bodyPr>
            <a:normAutofit lnSpcReduction="10000"/>
          </a:bodyPr>
          <a:lstStyle/>
          <a:p>
            <a:fld id="{00000000-1234-1234-1234-123412341234}" type="slidenum">
              <a:rPr lang="en" smtClean="0"/>
              <a:pPr/>
              <a:t>23</a:t>
            </a:fld>
            <a:endParaRPr lang="en" dirty="0"/>
          </a:p>
        </p:txBody>
      </p:sp>
      <p:sp>
        <p:nvSpPr>
          <p:cNvPr id="5" name="Footer Placeholder 4">
            <a:extLst>
              <a:ext uri="{FF2B5EF4-FFF2-40B4-BE49-F238E27FC236}">
                <a16:creationId xmlns:a16="http://schemas.microsoft.com/office/drawing/2014/main" id="{F56197C8-8603-C763-B6A8-DBE427691D54}"/>
              </a:ext>
            </a:extLst>
          </p:cNvPr>
          <p:cNvSpPr>
            <a:spLocks noGrp="1"/>
          </p:cNvSpPr>
          <p:nvPr>
            <p:ph type="ftr" sz="quarter" idx="3"/>
          </p:nvPr>
        </p:nvSpPr>
        <p:spPr/>
        <p:txBody>
          <a:bodyPr/>
          <a:lstStyle/>
          <a:p>
            <a:r>
              <a:rPr lang="en-US"/>
              <a:t>Chapter 3 | The Story of Our Constitution </a:t>
            </a:r>
            <a:endParaRPr lang="en-US" dirty="0"/>
          </a:p>
        </p:txBody>
      </p:sp>
      <p:pic>
        <p:nvPicPr>
          <p:cNvPr id="7" name="Graphic 6" descr="Group of people outline">
            <a:extLst>
              <a:ext uri="{FF2B5EF4-FFF2-40B4-BE49-F238E27FC236}">
                <a16:creationId xmlns:a16="http://schemas.microsoft.com/office/drawing/2014/main" id="{F87F3733-F398-0C2E-AD48-BEF1E71E817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0000"/>
          <a:stretch/>
        </p:blipFill>
        <p:spPr>
          <a:xfrm>
            <a:off x="8753475" y="2806766"/>
            <a:ext cx="1730242" cy="865121"/>
          </a:xfrm>
          <a:prstGeom prst="rect">
            <a:avLst/>
          </a:prstGeom>
        </p:spPr>
      </p:pic>
      <p:pic>
        <p:nvPicPr>
          <p:cNvPr id="10" name="Graphic 9" descr="Badge 3 outline">
            <a:extLst>
              <a:ext uri="{FF2B5EF4-FFF2-40B4-BE49-F238E27FC236}">
                <a16:creationId xmlns:a16="http://schemas.microsoft.com/office/drawing/2014/main" id="{66CC14A2-193F-E75E-A284-0E1437FD33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4120" y="2757487"/>
            <a:ext cx="914400" cy="914400"/>
          </a:xfrm>
          <a:prstGeom prst="rect">
            <a:avLst/>
          </a:prstGeom>
        </p:spPr>
      </p:pic>
      <p:pic>
        <p:nvPicPr>
          <p:cNvPr id="13" name="Graphic 12" descr="Badge 5 outline">
            <a:extLst>
              <a:ext uri="{FF2B5EF4-FFF2-40B4-BE49-F238E27FC236}">
                <a16:creationId xmlns:a16="http://schemas.microsoft.com/office/drawing/2014/main" id="{97EF2B14-36B4-B85D-2BC7-BB9BAB6DE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9075" y="2757487"/>
            <a:ext cx="914400" cy="914400"/>
          </a:xfrm>
          <a:prstGeom prst="rect">
            <a:avLst/>
          </a:prstGeom>
        </p:spPr>
      </p:pic>
      <p:pic>
        <p:nvPicPr>
          <p:cNvPr id="15" name="Graphic 14" descr="Badge 5 outline">
            <a:extLst>
              <a:ext uri="{FF2B5EF4-FFF2-40B4-BE49-F238E27FC236}">
                <a16:creationId xmlns:a16="http://schemas.microsoft.com/office/drawing/2014/main" id="{603B0ACA-620D-6F5C-551E-6F3EC5B4C0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24120" y="3806988"/>
            <a:ext cx="914400" cy="914400"/>
          </a:xfrm>
          <a:prstGeom prst="rect">
            <a:avLst/>
          </a:prstGeom>
        </p:spPr>
      </p:pic>
      <p:sp>
        <p:nvSpPr>
          <p:cNvPr id="18" name="TextBox 17">
            <a:extLst>
              <a:ext uri="{FF2B5EF4-FFF2-40B4-BE49-F238E27FC236}">
                <a16:creationId xmlns:a16="http://schemas.microsoft.com/office/drawing/2014/main" id="{549A2CEF-921B-854C-C3E3-1479E75E7CE3}"/>
              </a:ext>
            </a:extLst>
          </p:cNvPr>
          <p:cNvSpPr txBox="1"/>
          <p:nvPr/>
        </p:nvSpPr>
        <p:spPr>
          <a:xfrm>
            <a:off x="10626592" y="3059668"/>
            <a:ext cx="540403" cy="369332"/>
          </a:xfrm>
          <a:prstGeom prst="rect">
            <a:avLst/>
          </a:prstGeom>
          <a:noFill/>
        </p:spPr>
        <p:txBody>
          <a:bodyPr wrap="square" rtlCol="0">
            <a:spAutoFit/>
          </a:bodyPr>
          <a:lstStyle/>
          <a:p>
            <a:r>
              <a:rPr lang="en-US" dirty="0"/>
              <a:t>=</a:t>
            </a:r>
          </a:p>
        </p:txBody>
      </p:sp>
      <p:pic>
        <p:nvPicPr>
          <p:cNvPr id="23" name="Graphic 22" descr="Group of people outline">
            <a:extLst>
              <a:ext uri="{FF2B5EF4-FFF2-40B4-BE49-F238E27FC236}">
                <a16:creationId xmlns:a16="http://schemas.microsoft.com/office/drawing/2014/main" id="{DE2FA2FB-1752-6631-1E9D-698A25E3237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0000"/>
          <a:stretch/>
        </p:blipFill>
        <p:spPr>
          <a:xfrm>
            <a:off x="8753475" y="3856267"/>
            <a:ext cx="1730242" cy="865121"/>
          </a:xfrm>
          <a:prstGeom prst="rect">
            <a:avLst/>
          </a:prstGeom>
        </p:spPr>
      </p:pic>
      <p:pic>
        <p:nvPicPr>
          <p:cNvPr id="24" name="Graphic 23" descr="Badge 5 outline">
            <a:extLst>
              <a:ext uri="{FF2B5EF4-FFF2-40B4-BE49-F238E27FC236}">
                <a16:creationId xmlns:a16="http://schemas.microsoft.com/office/drawing/2014/main" id="{80FBC57B-70A4-FC1B-E0FA-6748041C17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9075" y="3806988"/>
            <a:ext cx="914400" cy="914400"/>
          </a:xfrm>
          <a:prstGeom prst="rect">
            <a:avLst/>
          </a:prstGeom>
        </p:spPr>
      </p:pic>
      <p:sp>
        <p:nvSpPr>
          <p:cNvPr id="25" name="TextBox 24">
            <a:extLst>
              <a:ext uri="{FF2B5EF4-FFF2-40B4-BE49-F238E27FC236}">
                <a16:creationId xmlns:a16="http://schemas.microsoft.com/office/drawing/2014/main" id="{784CC80E-7E5C-7961-A150-84DE78FE2422}"/>
              </a:ext>
            </a:extLst>
          </p:cNvPr>
          <p:cNvSpPr txBox="1"/>
          <p:nvPr/>
        </p:nvSpPr>
        <p:spPr>
          <a:xfrm>
            <a:off x="10626592" y="4109169"/>
            <a:ext cx="540403" cy="369332"/>
          </a:xfrm>
          <a:prstGeom prst="rect">
            <a:avLst/>
          </a:prstGeom>
          <a:noFill/>
        </p:spPr>
        <p:txBody>
          <a:bodyPr wrap="square" rtlCol="0">
            <a:spAutoFit/>
          </a:bodyPr>
          <a:lstStyle/>
          <a:p>
            <a:r>
              <a:rPr lang="en-US" dirty="0"/>
              <a:t>=</a:t>
            </a:r>
          </a:p>
        </p:txBody>
      </p:sp>
      <p:cxnSp>
        <p:nvCxnSpPr>
          <p:cNvPr id="26" name="Curved Connector 25">
            <a:extLst>
              <a:ext uri="{FF2B5EF4-FFF2-40B4-BE49-F238E27FC236}">
                <a16:creationId xmlns:a16="http://schemas.microsoft.com/office/drawing/2014/main" id="{FA5CA638-58B9-A013-1DB4-6525DAB6919D}"/>
              </a:ext>
            </a:extLst>
          </p:cNvPr>
          <p:cNvCxnSpPr>
            <a:cxnSpLocks/>
            <a:stCxn id="3" idx="2"/>
            <a:endCxn id="23" idx="2"/>
          </p:cNvCxnSpPr>
          <p:nvPr/>
        </p:nvCxnSpPr>
        <p:spPr>
          <a:xfrm rot="5400000" flipH="1" flipV="1">
            <a:off x="6205840" y="2538110"/>
            <a:ext cx="1229478" cy="5596033"/>
          </a:xfrm>
          <a:prstGeom prst="curvedConnector3">
            <a:avLst>
              <a:gd name="adj1" fmla="val -18593"/>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823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8C5F-F9EA-F735-A5A5-A6824E3A8C90}"/>
              </a:ext>
            </a:extLst>
          </p:cNvPr>
          <p:cNvSpPr>
            <a:spLocks noGrp="1"/>
          </p:cNvSpPr>
          <p:nvPr>
            <p:ph type="title"/>
          </p:nvPr>
        </p:nvSpPr>
        <p:spPr/>
        <p:txBody>
          <a:bodyPr/>
          <a:lstStyle/>
          <a:p>
            <a:r>
              <a:rPr lang="en-US" dirty="0"/>
              <a:t>Constitutional Principles</a:t>
            </a:r>
          </a:p>
        </p:txBody>
      </p:sp>
      <p:sp>
        <p:nvSpPr>
          <p:cNvPr id="3" name="Text Placeholder 2">
            <a:extLst>
              <a:ext uri="{FF2B5EF4-FFF2-40B4-BE49-F238E27FC236}">
                <a16:creationId xmlns:a16="http://schemas.microsoft.com/office/drawing/2014/main" id="{D7B6D94D-C0EC-C0FA-84BE-9ACFA1D4360A}"/>
              </a:ext>
            </a:extLst>
          </p:cNvPr>
          <p:cNvSpPr>
            <a:spLocks noGrp="1"/>
          </p:cNvSpPr>
          <p:nvPr>
            <p:ph type="body" idx="1"/>
          </p:nvPr>
        </p:nvSpPr>
        <p:spPr>
          <a:xfrm>
            <a:off x="415600" y="1536633"/>
            <a:ext cx="6490167" cy="4414233"/>
          </a:xfrm>
        </p:spPr>
        <p:txBody>
          <a:bodyPr/>
          <a:lstStyle/>
          <a:p>
            <a:pPr marL="152396" indent="0">
              <a:buNone/>
            </a:pPr>
            <a:r>
              <a:rPr lang="en-US" dirty="0"/>
              <a:t>Several constitutional principles prevented the federal government from becoming too strong:</a:t>
            </a:r>
          </a:p>
          <a:p>
            <a:pPr marL="152396" indent="0">
              <a:buNone/>
            </a:pPr>
            <a:endParaRPr lang="en-US" dirty="0"/>
          </a:p>
          <a:p>
            <a:r>
              <a:rPr lang="en-US" b="1" dirty="0"/>
              <a:t>Federalism: </a:t>
            </a:r>
            <a:r>
              <a:rPr lang="en-US" dirty="0"/>
              <a:t>The division of power between the federal government and the state governments. The federal government deals with issues affecting the nation; state governments deal with matters affecting the individual states.</a:t>
            </a:r>
          </a:p>
          <a:p>
            <a:r>
              <a:rPr lang="en-US" b="1" dirty="0"/>
              <a:t>Limited Government: </a:t>
            </a:r>
            <a:r>
              <a:rPr lang="en-US" dirty="0"/>
              <a:t>Our government does not have unlimited powers. It only has those powers that citizens agree it should have. The new federal government could only exercise those powers given to it by the Constitution.</a:t>
            </a:r>
          </a:p>
        </p:txBody>
      </p:sp>
      <p:sp>
        <p:nvSpPr>
          <p:cNvPr id="4" name="Slide Number Placeholder 3">
            <a:extLst>
              <a:ext uri="{FF2B5EF4-FFF2-40B4-BE49-F238E27FC236}">
                <a16:creationId xmlns:a16="http://schemas.microsoft.com/office/drawing/2014/main" id="{4D81D68C-408E-7A56-6EFD-EB8BE5025F82}"/>
              </a:ext>
            </a:extLst>
          </p:cNvPr>
          <p:cNvSpPr>
            <a:spLocks noGrp="1"/>
          </p:cNvSpPr>
          <p:nvPr>
            <p:ph type="sldNum" idx="12"/>
          </p:nvPr>
        </p:nvSpPr>
        <p:spPr/>
        <p:txBody>
          <a:bodyPr>
            <a:normAutofit lnSpcReduction="10000"/>
          </a:bodyPr>
          <a:lstStyle/>
          <a:p>
            <a:fld id="{00000000-1234-1234-1234-123412341234}" type="slidenum">
              <a:rPr lang="en" smtClean="0"/>
              <a:pPr/>
              <a:t>24</a:t>
            </a:fld>
            <a:endParaRPr lang="en" dirty="0"/>
          </a:p>
        </p:txBody>
      </p:sp>
      <p:sp>
        <p:nvSpPr>
          <p:cNvPr id="5" name="Footer Placeholder 4">
            <a:extLst>
              <a:ext uri="{FF2B5EF4-FFF2-40B4-BE49-F238E27FC236}">
                <a16:creationId xmlns:a16="http://schemas.microsoft.com/office/drawing/2014/main" id="{535B836A-0394-0FBE-D401-B3EF32AEAB04}"/>
              </a:ext>
            </a:extLst>
          </p:cNvPr>
          <p:cNvSpPr>
            <a:spLocks noGrp="1"/>
          </p:cNvSpPr>
          <p:nvPr>
            <p:ph type="ftr" sz="quarter" idx="3"/>
          </p:nvPr>
        </p:nvSpPr>
        <p:spPr/>
        <p:txBody>
          <a:bodyPr/>
          <a:lstStyle/>
          <a:p>
            <a:r>
              <a:rPr lang="en-US"/>
              <a:t>Chapter 3 | The Story of Our Constitution </a:t>
            </a:r>
            <a:endParaRPr lang="en-US" dirty="0"/>
          </a:p>
        </p:txBody>
      </p:sp>
      <p:pic>
        <p:nvPicPr>
          <p:cNvPr id="8" name="Google Shape;200;p26">
            <a:extLst>
              <a:ext uri="{FF2B5EF4-FFF2-40B4-BE49-F238E27FC236}">
                <a16:creationId xmlns:a16="http://schemas.microsoft.com/office/drawing/2014/main" id="{CF553D42-5C96-0CF1-DC69-281EF265696B}"/>
              </a:ext>
            </a:extLst>
          </p:cNvPr>
          <p:cNvPicPr preferRelativeResize="0"/>
          <p:nvPr/>
        </p:nvPicPr>
        <p:blipFill rotWithShape="1">
          <a:blip r:embed="rId2">
            <a:alphaModFix/>
          </a:blip>
          <a:srcRect/>
          <a:stretch/>
        </p:blipFill>
        <p:spPr>
          <a:xfrm>
            <a:off x="7205043" y="975167"/>
            <a:ext cx="3835996" cy="4564309"/>
          </a:xfrm>
          <a:prstGeom prst="rect">
            <a:avLst/>
          </a:prstGeom>
          <a:noFill/>
          <a:ln w="9525" cap="flat" cmpd="sng">
            <a:solidFill>
              <a:schemeClr val="dk1"/>
            </a:solidFill>
            <a:prstDash val="solid"/>
            <a:round/>
            <a:headEnd type="none" w="sm" len="sm"/>
            <a:tailEnd type="none" w="sm" len="sm"/>
          </a:ln>
        </p:spPr>
      </p:pic>
      <p:sp>
        <p:nvSpPr>
          <p:cNvPr id="9" name="Google Shape;201;p26">
            <a:extLst>
              <a:ext uri="{FF2B5EF4-FFF2-40B4-BE49-F238E27FC236}">
                <a16:creationId xmlns:a16="http://schemas.microsoft.com/office/drawing/2014/main" id="{C1CE44BE-2129-7BE3-D261-A0707D5C6BDC}"/>
              </a:ext>
            </a:extLst>
          </p:cNvPr>
          <p:cNvSpPr txBox="1"/>
          <p:nvPr/>
        </p:nvSpPr>
        <p:spPr>
          <a:xfrm>
            <a:off x="7623041" y="5553366"/>
            <a:ext cx="3000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dirty="0">
                <a:solidFill>
                  <a:schemeClr val="accent2"/>
                </a:solidFill>
                <a:highlight>
                  <a:srgbClr val="FFFFFF"/>
                </a:highlight>
                <a:latin typeface="Myriad Pro Light SemiCond" panose="020B0603030403020204" pitchFamily="34" charset="0"/>
                <a:ea typeface="Bree Serif"/>
                <a:cs typeface="Bree Serif"/>
                <a:sym typeface="Bree Serif"/>
              </a:rPr>
              <a:t>Original copy of the U.S. Constitution, housed in the National Archives in Washington, D.C.</a:t>
            </a:r>
            <a:endParaRPr sz="1100" b="0" i="0" u="none" strike="noStrike" cap="none" dirty="0">
              <a:solidFill>
                <a:schemeClr val="accent2"/>
              </a:solidFill>
              <a:latin typeface="Myriad Pro Light SemiCond" panose="020B0603030403020204" pitchFamily="34" charset="0"/>
              <a:ea typeface="Bree Serif"/>
              <a:cs typeface="Bree Serif"/>
              <a:sym typeface="Bree Serif"/>
            </a:endParaRPr>
          </a:p>
        </p:txBody>
      </p:sp>
    </p:spTree>
    <p:extLst>
      <p:ext uri="{BB962C8B-B14F-4D97-AF65-F5344CB8AC3E}">
        <p14:creationId xmlns:p14="http://schemas.microsoft.com/office/powerpoint/2010/main" val="2389752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66EF-97A2-297D-A913-0260B44130D1}"/>
              </a:ext>
            </a:extLst>
          </p:cNvPr>
          <p:cNvSpPr>
            <a:spLocks noGrp="1"/>
          </p:cNvSpPr>
          <p:nvPr>
            <p:ph type="title"/>
          </p:nvPr>
        </p:nvSpPr>
        <p:spPr/>
        <p:txBody>
          <a:bodyPr/>
          <a:lstStyle/>
          <a:p>
            <a:r>
              <a:rPr lang="en-US" dirty="0"/>
              <a:t>Constitutional Principles</a:t>
            </a:r>
          </a:p>
        </p:txBody>
      </p:sp>
      <p:sp>
        <p:nvSpPr>
          <p:cNvPr id="3" name="Text Placeholder 2">
            <a:extLst>
              <a:ext uri="{FF2B5EF4-FFF2-40B4-BE49-F238E27FC236}">
                <a16:creationId xmlns:a16="http://schemas.microsoft.com/office/drawing/2014/main" id="{92ECE74B-FCAD-0E16-3C63-5D24C6CB9C08}"/>
              </a:ext>
            </a:extLst>
          </p:cNvPr>
          <p:cNvSpPr>
            <a:spLocks noGrp="1"/>
          </p:cNvSpPr>
          <p:nvPr>
            <p:ph type="body" idx="1"/>
          </p:nvPr>
        </p:nvSpPr>
        <p:spPr/>
        <p:txBody>
          <a:bodyPr/>
          <a:lstStyle/>
          <a:p>
            <a:r>
              <a:rPr lang="en-US" b="1" dirty="0"/>
              <a:t>Separation of powers: </a:t>
            </a:r>
            <a:r>
              <a:rPr lang="en-US" dirty="0"/>
              <a:t>The separation of power between the legislative, executive, and judicial branches. Each branch exercised independent powers.</a:t>
            </a:r>
          </a:p>
          <a:p>
            <a:endParaRPr lang="en-US" dirty="0"/>
          </a:p>
        </p:txBody>
      </p:sp>
      <p:sp>
        <p:nvSpPr>
          <p:cNvPr id="4" name="Slide Number Placeholder 3">
            <a:extLst>
              <a:ext uri="{FF2B5EF4-FFF2-40B4-BE49-F238E27FC236}">
                <a16:creationId xmlns:a16="http://schemas.microsoft.com/office/drawing/2014/main" id="{4EB33EC6-08B0-9527-DCE2-E6A78062F48E}"/>
              </a:ext>
            </a:extLst>
          </p:cNvPr>
          <p:cNvSpPr>
            <a:spLocks noGrp="1"/>
          </p:cNvSpPr>
          <p:nvPr>
            <p:ph type="sldNum" idx="12"/>
          </p:nvPr>
        </p:nvSpPr>
        <p:spPr/>
        <p:txBody>
          <a:bodyPr>
            <a:normAutofit lnSpcReduction="10000"/>
          </a:bodyPr>
          <a:lstStyle/>
          <a:p>
            <a:fld id="{00000000-1234-1234-1234-123412341234}" type="slidenum">
              <a:rPr lang="en" smtClean="0"/>
              <a:pPr/>
              <a:t>25</a:t>
            </a:fld>
            <a:endParaRPr lang="en" dirty="0"/>
          </a:p>
        </p:txBody>
      </p:sp>
      <p:sp>
        <p:nvSpPr>
          <p:cNvPr id="5" name="Footer Placeholder 4">
            <a:extLst>
              <a:ext uri="{FF2B5EF4-FFF2-40B4-BE49-F238E27FC236}">
                <a16:creationId xmlns:a16="http://schemas.microsoft.com/office/drawing/2014/main" id="{4A4DBBA2-88F7-B395-50DD-8509E5F06BBF}"/>
              </a:ext>
            </a:extLst>
          </p:cNvPr>
          <p:cNvSpPr>
            <a:spLocks noGrp="1"/>
          </p:cNvSpPr>
          <p:nvPr>
            <p:ph type="ftr" sz="quarter" idx="3"/>
          </p:nvPr>
        </p:nvSpPr>
        <p:spPr/>
        <p:txBody>
          <a:bodyPr/>
          <a:lstStyle/>
          <a:p>
            <a:r>
              <a:rPr lang="en-US"/>
              <a:t>Chapter 3 | The Story of Our Constitution </a:t>
            </a:r>
            <a:endParaRPr lang="en-US" dirty="0"/>
          </a:p>
        </p:txBody>
      </p:sp>
      <p:pic>
        <p:nvPicPr>
          <p:cNvPr id="9" name="Picture 8" descr="A drawing of a building&#10;&#10;Description automatically generated">
            <a:extLst>
              <a:ext uri="{FF2B5EF4-FFF2-40B4-BE49-F238E27FC236}">
                <a16:creationId xmlns:a16="http://schemas.microsoft.com/office/drawing/2014/main" id="{9CB99907-D335-4691-449E-C1184286CD8B}"/>
              </a:ext>
            </a:extLst>
          </p:cNvPr>
          <p:cNvPicPr>
            <a:picLocks noChangeAspect="1"/>
          </p:cNvPicPr>
          <p:nvPr/>
        </p:nvPicPr>
        <p:blipFill>
          <a:blip r:embed="rId2"/>
          <a:stretch>
            <a:fillRect/>
          </a:stretch>
        </p:blipFill>
        <p:spPr>
          <a:xfrm>
            <a:off x="1224556" y="3720415"/>
            <a:ext cx="2244642" cy="2078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up of several white circles with red text&#10;&#10;Description automatically generated">
            <a:extLst>
              <a:ext uri="{FF2B5EF4-FFF2-40B4-BE49-F238E27FC236}">
                <a16:creationId xmlns:a16="http://schemas.microsoft.com/office/drawing/2014/main" id="{D5BE30C8-32A3-1DFC-6DA4-501C1E192CBF}"/>
              </a:ext>
            </a:extLst>
          </p:cNvPr>
          <p:cNvPicPr>
            <a:picLocks noChangeAspect="1"/>
          </p:cNvPicPr>
          <p:nvPr/>
        </p:nvPicPr>
        <p:blipFill>
          <a:blip r:embed="rId3"/>
          <a:stretch>
            <a:fillRect/>
          </a:stretch>
        </p:blipFill>
        <p:spPr>
          <a:xfrm>
            <a:off x="4069635" y="2351260"/>
            <a:ext cx="3403600" cy="1369154"/>
          </a:xfrm>
          <a:prstGeom prst="rect">
            <a:avLst/>
          </a:prstGeom>
        </p:spPr>
      </p:pic>
      <p:pic>
        <p:nvPicPr>
          <p:cNvPr id="15" name="Picture 14" descr="A drawing of a white building&#10;&#10;Description automatically generated">
            <a:extLst>
              <a:ext uri="{FF2B5EF4-FFF2-40B4-BE49-F238E27FC236}">
                <a16:creationId xmlns:a16="http://schemas.microsoft.com/office/drawing/2014/main" id="{5EC75A13-5B14-906B-3C57-E1BE44A5B859}"/>
              </a:ext>
            </a:extLst>
          </p:cNvPr>
          <p:cNvPicPr>
            <a:picLocks noChangeAspect="1"/>
          </p:cNvPicPr>
          <p:nvPr/>
        </p:nvPicPr>
        <p:blipFill>
          <a:blip r:embed="rId4"/>
          <a:stretch>
            <a:fillRect/>
          </a:stretch>
        </p:blipFill>
        <p:spPr>
          <a:xfrm>
            <a:off x="8317180" y="3896096"/>
            <a:ext cx="2514389" cy="2054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white house with a flag on top&#10;&#10;Description automatically generated">
            <a:extLst>
              <a:ext uri="{FF2B5EF4-FFF2-40B4-BE49-F238E27FC236}">
                <a16:creationId xmlns:a16="http://schemas.microsoft.com/office/drawing/2014/main" id="{FA42ED7F-B3D5-8F40-5C83-79A778C4A98B}"/>
              </a:ext>
            </a:extLst>
          </p:cNvPr>
          <p:cNvPicPr>
            <a:picLocks noChangeAspect="1"/>
          </p:cNvPicPr>
          <p:nvPr/>
        </p:nvPicPr>
        <p:blipFill>
          <a:blip r:embed="rId5"/>
          <a:stretch>
            <a:fillRect/>
          </a:stretch>
        </p:blipFill>
        <p:spPr>
          <a:xfrm>
            <a:off x="4962090" y="4330356"/>
            <a:ext cx="2410259" cy="1982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Curved Connector 18">
            <a:extLst>
              <a:ext uri="{FF2B5EF4-FFF2-40B4-BE49-F238E27FC236}">
                <a16:creationId xmlns:a16="http://schemas.microsoft.com/office/drawing/2014/main" id="{2BA1734B-7566-EC7E-CD68-27D833C206D5}"/>
              </a:ext>
            </a:extLst>
          </p:cNvPr>
          <p:cNvCxnSpPr>
            <a:stCxn id="11" idx="1"/>
            <a:endCxn id="9" idx="0"/>
          </p:cNvCxnSpPr>
          <p:nvPr/>
        </p:nvCxnSpPr>
        <p:spPr>
          <a:xfrm rot="10800000" flipV="1">
            <a:off x="2346877" y="3035837"/>
            <a:ext cx="1722758" cy="684578"/>
          </a:xfrm>
          <a:prstGeom prst="curvedConnector2">
            <a:avLst/>
          </a:prstGeom>
          <a:ln w="25400">
            <a:solidFill>
              <a:srgbClr val="C6C6DE"/>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urved Connector 19">
            <a:extLst>
              <a:ext uri="{FF2B5EF4-FFF2-40B4-BE49-F238E27FC236}">
                <a16:creationId xmlns:a16="http://schemas.microsoft.com/office/drawing/2014/main" id="{40650AE0-2F8D-2EC6-8FCE-98CDCC5ADF7A}"/>
              </a:ext>
            </a:extLst>
          </p:cNvPr>
          <p:cNvCxnSpPr>
            <a:cxnSpLocks/>
            <a:stCxn id="11" idx="2"/>
            <a:endCxn id="17" idx="0"/>
          </p:cNvCxnSpPr>
          <p:nvPr/>
        </p:nvCxnSpPr>
        <p:spPr>
          <a:xfrm rot="16200000" flipH="1">
            <a:off x="5664356" y="3827492"/>
            <a:ext cx="609942" cy="395785"/>
          </a:xfrm>
          <a:prstGeom prst="curvedConnector3">
            <a:avLst>
              <a:gd name="adj1" fmla="val 50000"/>
            </a:avLst>
          </a:prstGeom>
          <a:ln w="25400">
            <a:solidFill>
              <a:srgbClr val="C6C6DE"/>
            </a:solidFill>
            <a:tailEnd type="triangle"/>
          </a:ln>
        </p:spPr>
        <p:style>
          <a:lnRef idx="1">
            <a:schemeClr val="accent2"/>
          </a:lnRef>
          <a:fillRef idx="0">
            <a:schemeClr val="accent2"/>
          </a:fillRef>
          <a:effectRef idx="0">
            <a:schemeClr val="accent2"/>
          </a:effectRef>
          <a:fontRef idx="minor">
            <a:schemeClr val="tx1"/>
          </a:fontRef>
        </p:style>
      </p:cxnSp>
      <p:cxnSp>
        <p:nvCxnSpPr>
          <p:cNvPr id="25" name="Curved Connector 24">
            <a:extLst>
              <a:ext uri="{FF2B5EF4-FFF2-40B4-BE49-F238E27FC236}">
                <a16:creationId xmlns:a16="http://schemas.microsoft.com/office/drawing/2014/main" id="{9C790799-6F90-8FFB-A32A-59943C250B31}"/>
              </a:ext>
            </a:extLst>
          </p:cNvPr>
          <p:cNvCxnSpPr>
            <a:cxnSpLocks/>
            <a:stCxn id="11" idx="3"/>
            <a:endCxn id="15" idx="0"/>
          </p:cNvCxnSpPr>
          <p:nvPr/>
        </p:nvCxnSpPr>
        <p:spPr>
          <a:xfrm>
            <a:off x="7473235" y="3035837"/>
            <a:ext cx="2101140" cy="860259"/>
          </a:xfrm>
          <a:prstGeom prst="curvedConnector2">
            <a:avLst/>
          </a:prstGeom>
          <a:ln w="25400">
            <a:solidFill>
              <a:srgbClr val="C6C6DE"/>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71471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C37B-653E-E343-5629-62FCF1DF3DAB}"/>
              </a:ext>
            </a:extLst>
          </p:cNvPr>
          <p:cNvSpPr>
            <a:spLocks noGrp="1"/>
          </p:cNvSpPr>
          <p:nvPr>
            <p:ph type="title"/>
          </p:nvPr>
        </p:nvSpPr>
        <p:spPr/>
        <p:txBody>
          <a:bodyPr/>
          <a:lstStyle/>
          <a:p>
            <a:r>
              <a:rPr lang="en-US" dirty="0"/>
              <a:t>Constitutional Principles</a:t>
            </a:r>
          </a:p>
        </p:txBody>
      </p:sp>
      <p:sp>
        <p:nvSpPr>
          <p:cNvPr id="7" name="Text Placeholder 6">
            <a:extLst>
              <a:ext uri="{FF2B5EF4-FFF2-40B4-BE49-F238E27FC236}">
                <a16:creationId xmlns:a16="http://schemas.microsoft.com/office/drawing/2014/main" id="{9476C274-10F8-03BA-F850-0F2B7473B0BD}"/>
              </a:ext>
            </a:extLst>
          </p:cNvPr>
          <p:cNvSpPr>
            <a:spLocks noGrp="1"/>
          </p:cNvSpPr>
          <p:nvPr>
            <p:ph type="body" idx="1"/>
          </p:nvPr>
        </p:nvSpPr>
        <p:spPr/>
        <p:txBody>
          <a:bodyPr/>
          <a:lstStyle/>
          <a:p>
            <a:r>
              <a:rPr lang="en-US" b="1" dirty="0"/>
              <a:t>Checks and balances: </a:t>
            </a:r>
            <a:r>
              <a:rPr lang="en-US" dirty="0"/>
              <a:t>Each branch has specific powers allowing it to “check”—or stop—the other two branches. This prevents any one branch from becoming too powerful. It also encourages cooperation between the branches.</a:t>
            </a:r>
          </a:p>
          <a:p>
            <a:endParaRPr lang="en-US" dirty="0"/>
          </a:p>
        </p:txBody>
      </p:sp>
      <p:sp>
        <p:nvSpPr>
          <p:cNvPr id="4" name="Slide Number Placeholder 3">
            <a:extLst>
              <a:ext uri="{FF2B5EF4-FFF2-40B4-BE49-F238E27FC236}">
                <a16:creationId xmlns:a16="http://schemas.microsoft.com/office/drawing/2014/main" id="{50E8E6BA-B4ED-3BF3-B6B3-3F26791F0473}"/>
              </a:ext>
            </a:extLst>
          </p:cNvPr>
          <p:cNvSpPr>
            <a:spLocks noGrp="1"/>
          </p:cNvSpPr>
          <p:nvPr>
            <p:ph type="sldNum" idx="12"/>
          </p:nvPr>
        </p:nvSpPr>
        <p:spPr/>
        <p:txBody>
          <a:bodyPr>
            <a:normAutofit lnSpcReduction="10000"/>
          </a:bodyPr>
          <a:lstStyle/>
          <a:p>
            <a:fld id="{00000000-1234-1234-1234-123412341234}" type="slidenum">
              <a:rPr lang="en" smtClean="0"/>
              <a:pPr/>
              <a:t>26</a:t>
            </a:fld>
            <a:endParaRPr lang="en" dirty="0"/>
          </a:p>
        </p:txBody>
      </p:sp>
      <p:sp>
        <p:nvSpPr>
          <p:cNvPr id="5" name="Footer Placeholder 4">
            <a:extLst>
              <a:ext uri="{FF2B5EF4-FFF2-40B4-BE49-F238E27FC236}">
                <a16:creationId xmlns:a16="http://schemas.microsoft.com/office/drawing/2014/main" id="{5EB77DD5-3F95-A0E3-020B-E77DE7F12066}"/>
              </a:ext>
            </a:extLst>
          </p:cNvPr>
          <p:cNvSpPr>
            <a:spLocks noGrp="1"/>
          </p:cNvSpPr>
          <p:nvPr>
            <p:ph type="ftr" sz="quarter" idx="3"/>
          </p:nvPr>
        </p:nvSpPr>
        <p:spPr/>
        <p:txBody>
          <a:bodyPr/>
          <a:lstStyle/>
          <a:p>
            <a:r>
              <a:rPr lang="en-US"/>
              <a:t>Chapter 3 | The Story of Our Constitution </a:t>
            </a:r>
            <a:endParaRPr lang="en-US" dirty="0"/>
          </a:p>
        </p:txBody>
      </p:sp>
      <p:pic>
        <p:nvPicPr>
          <p:cNvPr id="6" name="Picture 5">
            <a:extLst>
              <a:ext uri="{FF2B5EF4-FFF2-40B4-BE49-F238E27FC236}">
                <a16:creationId xmlns:a16="http://schemas.microsoft.com/office/drawing/2014/main" id="{91E59DF9-DD2E-E02F-1004-77895B58F233}"/>
              </a:ext>
            </a:extLst>
          </p:cNvPr>
          <p:cNvPicPr>
            <a:picLocks noChangeAspect="1"/>
          </p:cNvPicPr>
          <p:nvPr/>
        </p:nvPicPr>
        <p:blipFill>
          <a:blip r:embed="rId2"/>
          <a:stretch>
            <a:fillRect/>
          </a:stretch>
        </p:blipFill>
        <p:spPr>
          <a:xfrm>
            <a:off x="2118167" y="2566034"/>
            <a:ext cx="9147858" cy="3384832"/>
          </a:xfrm>
          <a:prstGeom prst="rect">
            <a:avLst/>
          </a:prstGeom>
        </p:spPr>
      </p:pic>
    </p:spTree>
    <p:extLst>
      <p:ext uri="{BB962C8B-B14F-4D97-AF65-F5344CB8AC3E}">
        <p14:creationId xmlns:p14="http://schemas.microsoft.com/office/powerpoint/2010/main" val="532065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defined">
            <a:extLst>
              <a:ext uri="{FF2B5EF4-FFF2-40B4-BE49-F238E27FC236}">
                <a16:creationId xmlns:a16="http://schemas.microsoft.com/office/drawing/2014/main" id="{5D3A5489-498D-CA73-5A9F-CEB6122BF3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75" b="3792"/>
          <a:stretch/>
        </p:blipFill>
        <p:spPr bwMode="auto">
          <a:xfrm>
            <a:off x="0" y="19508"/>
            <a:ext cx="12192000" cy="68189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81D68C-408E-7A56-6EFD-EB8BE5025F82}"/>
              </a:ext>
            </a:extLst>
          </p:cNvPr>
          <p:cNvSpPr>
            <a:spLocks noGrp="1"/>
          </p:cNvSpPr>
          <p:nvPr>
            <p:ph type="sldNum" idx="12"/>
          </p:nvPr>
        </p:nvSpPr>
        <p:spPr/>
        <p:txBody>
          <a:bodyPr>
            <a:normAutofit lnSpcReduction="10000"/>
          </a:bodyPr>
          <a:lstStyle/>
          <a:p>
            <a:fld id="{00000000-1234-1234-1234-123412341234}" type="slidenum">
              <a:rPr lang="en" smtClean="0">
                <a:solidFill>
                  <a:schemeClr val="bg1"/>
                </a:solidFill>
              </a:rPr>
              <a:pPr/>
              <a:t>27</a:t>
            </a:fld>
            <a:endParaRPr lang="en" dirty="0">
              <a:solidFill>
                <a:schemeClr val="bg1"/>
              </a:solidFill>
            </a:endParaRPr>
          </a:p>
        </p:txBody>
      </p:sp>
      <p:sp>
        <p:nvSpPr>
          <p:cNvPr id="5" name="Footer Placeholder 4">
            <a:extLst>
              <a:ext uri="{FF2B5EF4-FFF2-40B4-BE49-F238E27FC236}">
                <a16:creationId xmlns:a16="http://schemas.microsoft.com/office/drawing/2014/main" id="{535B836A-0394-0FBE-D401-B3EF32AEAB04}"/>
              </a:ext>
            </a:extLst>
          </p:cNvPr>
          <p:cNvSpPr>
            <a:spLocks noGrp="1"/>
          </p:cNvSpPr>
          <p:nvPr>
            <p:ph type="ftr" sz="quarter" idx="3"/>
          </p:nvPr>
        </p:nvSpPr>
        <p:spPr/>
        <p:txBody>
          <a:bodyPr/>
          <a:lstStyle/>
          <a:p>
            <a:r>
              <a:rPr lang="en-US" dirty="0">
                <a:solidFill>
                  <a:schemeClr val="bg1"/>
                </a:solidFill>
              </a:rPr>
              <a:t>Chapter 3 | The Story of Our Constitution </a:t>
            </a:r>
          </a:p>
        </p:txBody>
      </p:sp>
      <p:sp>
        <p:nvSpPr>
          <p:cNvPr id="11" name="TextBox 10">
            <a:extLst>
              <a:ext uri="{FF2B5EF4-FFF2-40B4-BE49-F238E27FC236}">
                <a16:creationId xmlns:a16="http://schemas.microsoft.com/office/drawing/2014/main" id="{C0D5C9FE-C52F-FAD5-8A9D-BEF85535624C}"/>
              </a:ext>
            </a:extLst>
          </p:cNvPr>
          <p:cNvSpPr txBox="1"/>
          <p:nvPr/>
        </p:nvSpPr>
        <p:spPr>
          <a:xfrm>
            <a:off x="177957" y="247679"/>
            <a:ext cx="4294031" cy="923896"/>
          </a:xfrm>
          <a:prstGeom prst="rect">
            <a:avLst/>
          </a:prstGeom>
          <a:solidFill>
            <a:schemeClr val="bg1"/>
          </a:solidFill>
          <a:ln w="25400">
            <a:solidFill>
              <a:schemeClr val="accent2"/>
            </a:solidFill>
          </a:ln>
        </p:spPr>
        <p:txBody>
          <a:bodyPr wrap="square" rtlCol="0">
            <a:spAutoFit/>
          </a:bodyPr>
          <a:lstStyle/>
          <a:p>
            <a:r>
              <a:rPr lang="en-US" b="0" i="1" dirty="0">
                <a:solidFill>
                  <a:schemeClr val="accent2"/>
                </a:solidFill>
                <a:effectLst/>
                <a:latin typeface="Myriad Pro Light SemiCond" panose="020B0603030403020204" pitchFamily="34" charset="0"/>
              </a:rPr>
              <a:t>Scene at the Signing of the Constitution of the United States on September 17, 1787</a:t>
            </a:r>
            <a:r>
              <a:rPr lang="en-US" b="0" i="0" dirty="0">
                <a:solidFill>
                  <a:schemeClr val="accent2"/>
                </a:solidFill>
                <a:effectLst/>
                <a:latin typeface="Myriad Pro Light SemiCond" panose="020B0603030403020204" pitchFamily="34" charset="0"/>
              </a:rPr>
              <a:t>, a 1940 painting by Howard Chandler Christy </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1133579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5" name="Rectangle 225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530" name="Picture 2">
            <a:extLst>
              <a:ext uri="{FF2B5EF4-FFF2-40B4-BE49-F238E27FC236}">
                <a16:creationId xmlns:a16="http://schemas.microsoft.com/office/drawing/2014/main" id="{DC54E5E1-1750-1774-F307-91C2F7857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37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2D90A82A-7F24-8685-4AB6-5E55B45D094F}"/>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Chapter 3 | The Story of Our Constitution </a:t>
            </a:r>
          </a:p>
        </p:txBody>
      </p:sp>
      <p:sp>
        <p:nvSpPr>
          <p:cNvPr id="4" name="Slide Number Placeholder 3">
            <a:extLst>
              <a:ext uri="{FF2B5EF4-FFF2-40B4-BE49-F238E27FC236}">
                <a16:creationId xmlns:a16="http://schemas.microsoft.com/office/drawing/2014/main" id="{43F9C040-568D-17D1-63A5-77141B471C87}"/>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a:solidFill>
                  <a:srgbClr val="FFFFFF"/>
                </a:solidFill>
                <a:latin typeface="+mn-lt"/>
                <a:ea typeface="+mn-ea"/>
                <a:cs typeface="+mn-cs"/>
              </a:rPr>
              <a:pPr>
                <a:spcAft>
                  <a:spcPts val="600"/>
                </a:spcAft>
              </a:pPr>
              <a:t>28</a:t>
            </a:fld>
            <a:endParaRPr lang="en-US">
              <a:solidFill>
                <a:srgbClr val="FFFFFF"/>
              </a:solidFill>
              <a:latin typeface="+mn-lt"/>
              <a:ea typeface="+mn-ea"/>
              <a:cs typeface="+mn-cs"/>
            </a:endParaRPr>
          </a:p>
        </p:txBody>
      </p:sp>
      <p:sp>
        <p:nvSpPr>
          <p:cNvPr id="6" name="TextBox 5">
            <a:extLst>
              <a:ext uri="{FF2B5EF4-FFF2-40B4-BE49-F238E27FC236}">
                <a16:creationId xmlns:a16="http://schemas.microsoft.com/office/drawing/2014/main" id="{43A7227C-C599-7934-3558-DBA8CF3A9D77}"/>
              </a:ext>
            </a:extLst>
          </p:cNvPr>
          <p:cNvSpPr txBox="1"/>
          <p:nvPr/>
        </p:nvSpPr>
        <p:spPr>
          <a:xfrm>
            <a:off x="242197" y="266523"/>
            <a:ext cx="3915466" cy="646331"/>
          </a:xfrm>
          <a:prstGeom prst="rect">
            <a:avLst/>
          </a:prstGeom>
          <a:solidFill>
            <a:schemeClr val="bg1"/>
          </a:solid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The Signing of the United States Constitution by Louis S. </a:t>
            </a:r>
            <a:r>
              <a:rPr lang="en-US" b="0" i="0" dirty="0" err="1">
                <a:solidFill>
                  <a:schemeClr val="accent2"/>
                </a:solidFill>
                <a:effectLst/>
                <a:latin typeface="Myriad Pro Light SemiCond" panose="020B0603030403020204" pitchFamily="34" charset="0"/>
              </a:rPr>
              <a:t>Glanzman</a:t>
            </a:r>
            <a:r>
              <a:rPr lang="en-US" b="0" i="0" dirty="0">
                <a:solidFill>
                  <a:schemeClr val="accent2"/>
                </a:solidFill>
                <a:effectLst/>
                <a:latin typeface="Myriad Pro Light SemiCond" panose="020B0603030403020204" pitchFamily="34" charset="0"/>
              </a:rPr>
              <a:t>, 1987</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3043519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465" name="Arc 1946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FDEA7E-5C8B-EB03-A0E3-FCDE9DD48838}"/>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nSpc>
                <a:spcPct val="90000"/>
              </a:lnSpc>
              <a:spcBef>
                <a:spcPct val="0"/>
              </a:spcBef>
            </a:pPr>
            <a:r>
              <a:rPr lang="en-US" sz="2800" kern="1200" dirty="0">
                <a:solidFill>
                  <a:schemeClr val="accent2"/>
                </a:solidFill>
              </a:rPr>
              <a:t>The Ratification Debate: Federalists versus Anti-Federalists</a:t>
            </a:r>
          </a:p>
        </p:txBody>
      </p:sp>
      <p:sp>
        <p:nvSpPr>
          <p:cNvPr id="19467" name="Freeform: Shape 1946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58" name="Picture 2" descr="undefined">
            <a:extLst>
              <a:ext uri="{FF2B5EF4-FFF2-40B4-BE49-F238E27FC236}">
                <a16:creationId xmlns:a16="http://schemas.microsoft.com/office/drawing/2014/main" id="{4CE2099E-859B-DAC6-F466-FE38897EB5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2597" y="511293"/>
            <a:ext cx="349855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B1C1CE3-6A32-028D-84C5-24A548B38C29}"/>
              </a:ext>
            </a:extLst>
          </p:cNvPr>
          <p:cNvSpPr>
            <a:spLocks noGrp="1"/>
          </p:cNvSpPr>
          <p:nvPr>
            <p:ph type="body" idx="1"/>
          </p:nvPr>
        </p:nvSpPr>
        <p:spPr>
          <a:xfrm>
            <a:off x="5894962" y="1984443"/>
            <a:ext cx="5458838" cy="4192520"/>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ea typeface="+mn-ea"/>
                <a:cs typeface="+mn-cs"/>
              </a:rPr>
              <a:t>Federalists favored the new Constitution. They argued that a stronger government was needed to protect Americans and to hold the nation together. The constitutional principles of federalism, the separation of powers, and checks and balances would protect individual liberties and prevent the new federal government from becoming too strong.</a:t>
            </a:r>
          </a:p>
          <a:p>
            <a:pPr indent="-228600">
              <a:lnSpc>
                <a:spcPct val="90000"/>
              </a:lnSpc>
              <a:spcAft>
                <a:spcPts val="600"/>
              </a:spcAft>
              <a:buFont typeface="Arial" panose="020B0604020202020204" pitchFamily="34" charset="0"/>
              <a:buChar char="•"/>
            </a:pPr>
            <a:r>
              <a:rPr lang="en-US" dirty="0">
                <a:ea typeface="+mn-ea"/>
                <a:cs typeface="+mn-cs"/>
              </a:rPr>
              <a:t>Federalist arguments were best expressed by </a:t>
            </a:r>
            <a:r>
              <a:rPr lang="en-US" b="1" dirty="0">
                <a:ea typeface="+mn-ea"/>
                <a:cs typeface="+mn-cs"/>
              </a:rPr>
              <a:t>James Madison</a:t>
            </a:r>
            <a:r>
              <a:rPr lang="en-US" dirty="0">
                <a:ea typeface="+mn-ea"/>
                <a:cs typeface="+mn-cs"/>
              </a:rPr>
              <a:t>, </a:t>
            </a:r>
            <a:r>
              <a:rPr lang="en-US" b="1" dirty="0">
                <a:ea typeface="+mn-ea"/>
                <a:cs typeface="+mn-cs"/>
              </a:rPr>
              <a:t>Alexander Hamilton</a:t>
            </a:r>
            <a:r>
              <a:rPr lang="en-US" dirty="0">
                <a:ea typeface="+mn-ea"/>
                <a:cs typeface="+mn-cs"/>
              </a:rPr>
              <a:t>, and </a:t>
            </a:r>
            <a:r>
              <a:rPr lang="en-US" b="1" dirty="0">
                <a:ea typeface="+mn-ea"/>
                <a:cs typeface="+mn-cs"/>
              </a:rPr>
              <a:t>John Jay </a:t>
            </a:r>
            <a:r>
              <a:rPr lang="en-US" dirty="0">
                <a:ea typeface="+mn-ea"/>
                <a:cs typeface="+mn-cs"/>
              </a:rPr>
              <a:t>in a series of essays known as </a:t>
            </a:r>
            <a:r>
              <a:rPr lang="en-US" i="1" dirty="0">
                <a:ea typeface="+mn-ea"/>
                <a:cs typeface="+mn-cs"/>
              </a:rPr>
              <a:t>The Federalist Papers</a:t>
            </a:r>
            <a:r>
              <a:rPr lang="en-US" dirty="0">
                <a:ea typeface="+mn-ea"/>
                <a:cs typeface="+mn-cs"/>
              </a:rPr>
              <a:t>. The essays were written to persuade New Yorkers to ratify the Constitution.</a:t>
            </a:r>
          </a:p>
          <a:p>
            <a:pPr indent="-228600">
              <a:lnSpc>
                <a:spcPct val="90000"/>
              </a:lnSpc>
              <a:spcAft>
                <a:spcPts val="600"/>
              </a:spcAft>
              <a:buFont typeface="Arial" panose="020B0604020202020204" pitchFamily="34" charset="0"/>
              <a:buChar char="•"/>
            </a:pPr>
            <a:endParaRPr lang="en-US" dirty="0">
              <a:ea typeface="+mn-ea"/>
              <a:cs typeface="+mn-cs"/>
            </a:endParaRPr>
          </a:p>
        </p:txBody>
      </p:sp>
      <p:sp>
        <p:nvSpPr>
          <p:cNvPr id="5" name="Footer Placeholder 4">
            <a:extLst>
              <a:ext uri="{FF2B5EF4-FFF2-40B4-BE49-F238E27FC236}">
                <a16:creationId xmlns:a16="http://schemas.microsoft.com/office/drawing/2014/main" id="{A39FB922-58F5-9853-E984-EE93B8CFE35F}"/>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Chapter 3 | The Story of Our Constitution </a:t>
            </a:r>
          </a:p>
        </p:txBody>
      </p:sp>
      <p:sp>
        <p:nvSpPr>
          <p:cNvPr id="4" name="Slide Number Placeholder 3">
            <a:extLst>
              <a:ext uri="{FF2B5EF4-FFF2-40B4-BE49-F238E27FC236}">
                <a16:creationId xmlns:a16="http://schemas.microsoft.com/office/drawing/2014/main" id="{B9294CA3-585D-C85A-728D-C6E34A6CD47F}"/>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mtClean="0">
                <a:solidFill>
                  <a:schemeClr val="tx1">
                    <a:tint val="75000"/>
                  </a:schemeClr>
                </a:solidFill>
                <a:latin typeface="+mn-lt"/>
                <a:ea typeface="+mn-ea"/>
                <a:cs typeface="+mn-cs"/>
              </a:rPr>
              <a:pPr>
                <a:spcAft>
                  <a:spcPts val="600"/>
                </a:spcAft>
              </a:pPr>
              <a:t>29</a:t>
            </a:fld>
            <a:endParaRPr lang="en-US">
              <a:solidFill>
                <a:schemeClr val="tx1">
                  <a:tint val="75000"/>
                </a:schemeClr>
              </a:solidFill>
              <a:latin typeface="+mn-lt"/>
              <a:ea typeface="+mn-ea"/>
              <a:cs typeface="+mn-cs"/>
            </a:endParaRPr>
          </a:p>
        </p:txBody>
      </p:sp>
      <p:cxnSp>
        <p:nvCxnSpPr>
          <p:cNvPr id="6" name="Curved Connector 5">
            <a:extLst>
              <a:ext uri="{FF2B5EF4-FFF2-40B4-BE49-F238E27FC236}">
                <a16:creationId xmlns:a16="http://schemas.microsoft.com/office/drawing/2014/main" id="{F1622560-F20C-BAF4-040B-33F25DAD92E7}"/>
              </a:ext>
            </a:extLst>
          </p:cNvPr>
          <p:cNvCxnSpPr>
            <a:cxnSpLocks/>
          </p:cNvCxnSpPr>
          <p:nvPr/>
        </p:nvCxnSpPr>
        <p:spPr>
          <a:xfrm rot="10800000">
            <a:off x="5056765" y="3681069"/>
            <a:ext cx="1395759" cy="1033807"/>
          </a:xfrm>
          <a:prstGeom prst="curved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400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8F44-9B11-DC2E-16C5-5F7EC953DA32}"/>
              </a:ext>
            </a:extLst>
          </p:cNvPr>
          <p:cNvSpPr>
            <a:spLocks noGrp="1"/>
          </p:cNvSpPr>
          <p:nvPr>
            <p:ph type="title"/>
          </p:nvPr>
        </p:nvSpPr>
        <p:spPr>
          <a:xfrm>
            <a:off x="415600" y="593367"/>
            <a:ext cx="11360800" cy="763600"/>
          </a:xfrm>
        </p:spPr>
        <p:txBody>
          <a:bodyPr/>
          <a:lstStyle/>
          <a:p>
            <a:r>
              <a:rPr lang="en" sz="3600" dirty="0">
                <a:solidFill>
                  <a:schemeClr val="accent5"/>
                </a:solidFill>
                <a:latin typeface="Bree Serif"/>
                <a:ea typeface="Bree Serif"/>
                <a:cs typeface="Bree Serif"/>
                <a:sym typeface="Bree Serif"/>
              </a:rPr>
              <a:t>Standards Covered in this Chapter</a:t>
            </a:r>
            <a:endParaRPr lang="en-US" dirty="0"/>
          </a:p>
        </p:txBody>
      </p:sp>
      <p:sp>
        <p:nvSpPr>
          <p:cNvPr id="3" name="Text Placeholder 2">
            <a:extLst>
              <a:ext uri="{FF2B5EF4-FFF2-40B4-BE49-F238E27FC236}">
                <a16:creationId xmlns:a16="http://schemas.microsoft.com/office/drawing/2014/main" id="{1F10061E-605B-2745-FCAE-5376F379DA1F}"/>
              </a:ext>
            </a:extLst>
          </p:cNvPr>
          <p:cNvSpPr>
            <a:spLocks noGrp="1"/>
          </p:cNvSpPr>
          <p:nvPr>
            <p:ph type="body" idx="4294967295"/>
          </p:nvPr>
        </p:nvSpPr>
        <p:spPr>
          <a:xfrm>
            <a:off x="415600" y="1536633"/>
            <a:ext cx="11360800" cy="4414233"/>
          </a:xfrm>
        </p:spPr>
        <p:txBody>
          <a:bodyPr>
            <a:normAutofit/>
          </a:bodyPr>
          <a:lstStyle/>
          <a:p>
            <a:pPr marL="152396" indent="0">
              <a:buNone/>
            </a:pPr>
            <a:r>
              <a:rPr lang="en-US" sz="1800" b="1" i="0" dirty="0">
                <a:effectLst/>
              </a:rPr>
              <a:t>SSUSH5</a:t>
            </a:r>
            <a:r>
              <a:rPr lang="en-US" sz="1800" b="0" i="0" dirty="0">
                <a:effectLst/>
              </a:rPr>
              <a:t> How did specific events and key ideas bring about the adoption and implementation of the United States Constitution?</a:t>
            </a:r>
            <a:endParaRPr lang="en-US" sz="1800" dirty="0"/>
          </a:p>
          <a:p>
            <a:pPr marL="457200" indent="-457200">
              <a:spcBef>
                <a:spcPts val="600"/>
              </a:spcBef>
              <a:spcAft>
                <a:spcPts val="600"/>
              </a:spcAft>
              <a:buFont typeface="+mj-lt"/>
              <a:buAutoNum type="alphaLcPeriod"/>
            </a:pPr>
            <a:r>
              <a:rPr lang="en-US" sz="1800" b="0" i="0" dirty="0">
                <a:effectLst/>
              </a:rPr>
              <a:t>What were the strengths of the Articles of Confederation, including the passage of the Land Ordinance of 1785 and the Northwest Ordinance of 1787, and their influence on westward migration, slavery, public education, and the admission of new states?</a:t>
            </a:r>
          </a:p>
          <a:p>
            <a:pPr marL="457200" indent="-457200">
              <a:spcBef>
                <a:spcPts val="600"/>
              </a:spcBef>
              <a:spcAft>
                <a:spcPts val="600"/>
              </a:spcAft>
              <a:buFont typeface="+mj-lt"/>
              <a:buAutoNum type="alphaLcPeriod"/>
            </a:pPr>
            <a:r>
              <a:rPr lang="en-US" sz="1800" b="0" i="0" dirty="0">
                <a:effectLst/>
              </a:rPr>
              <a:t>How did the weaknesses in the Articles of Confederation, combined with Shays’ Rebellion, lead to a call for a stronger central government?</a:t>
            </a:r>
          </a:p>
          <a:p>
            <a:pPr marL="457200" indent="-457200">
              <a:spcBef>
                <a:spcPts val="600"/>
              </a:spcBef>
              <a:spcAft>
                <a:spcPts val="600"/>
              </a:spcAft>
              <a:buFont typeface="+mj-lt"/>
              <a:buAutoNum type="alphaLcPeriod"/>
            </a:pPr>
            <a:r>
              <a:rPr lang="en-US" sz="1800" b="0" i="0" dirty="0">
                <a:effectLst/>
              </a:rPr>
              <a:t>What were the key features of the U.S. Constitution, including the Great Compromise, limited government, and the Three-Fifths Compromise?</a:t>
            </a:r>
          </a:p>
          <a:p>
            <a:pPr marL="457200" indent="-457200">
              <a:spcBef>
                <a:spcPts val="600"/>
              </a:spcBef>
              <a:spcAft>
                <a:spcPts val="600"/>
              </a:spcAft>
              <a:buFont typeface="+mj-lt"/>
              <a:buAutoNum type="alphaLcPeriod"/>
            </a:pPr>
            <a:r>
              <a:rPr lang="en-US" sz="1800" b="0" i="0" dirty="0">
                <a:effectLst/>
              </a:rPr>
              <a:t>What were the major main arguments of the Anti-Federalists and Federalists during the debate over ratification of the Constitution, including those arguments expressed in The Federalist Papers by Alexander Hamilton and James Madison?</a:t>
            </a:r>
          </a:p>
          <a:p>
            <a:pPr marL="457200" indent="-457200">
              <a:spcBef>
                <a:spcPts val="600"/>
              </a:spcBef>
              <a:spcAft>
                <a:spcPts val="600"/>
              </a:spcAft>
              <a:buFont typeface="+mj-lt"/>
              <a:buAutoNum type="alphaLcPeriod"/>
            </a:pPr>
            <a:r>
              <a:rPr lang="en-US" sz="1800" b="0" i="0" dirty="0">
                <a:effectLst/>
              </a:rPr>
              <a:t>How were objections to the ratification of the Constitution addressed in the Bill of Rights?</a:t>
            </a:r>
            <a:endParaRPr lang="en-US" sz="1800" dirty="0"/>
          </a:p>
          <a:p>
            <a:pPr marL="152396" indent="0">
              <a:buNone/>
            </a:pPr>
            <a:endParaRPr lang="en-US" sz="1800" dirty="0"/>
          </a:p>
          <a:p>
            <a:endParaRPr lang="en-US" sz="1800" dirty="0"/>
          </a:p>
          <a:p>
            <a:endParaRPr lang="en-US" sz="1800" dirty="0"/>
          </a:p>
        </p:txBody>
      </p:sp>
      <p:sp>
        <p:nvSpPr>
          <p:cNvPr id="4" name="Slide Number Placeholder 3">
            <a:extLst>
              <a:ext uri="{FF2B5EF4-FFF2-40B4-BE49-F238E27FC236}">
                <a16:creationId xmlns:a16="http://schemas.microsoft.com/office/drawing/2014/main" id="{A451B675-EEDB-5398-9EC1-38F940A0F913}"/>
              </a:ext>
            </a:extLst>
          </p:cNvPr>
          <p:cNvSpPr>
            <a:spLocks noGrp="1"/>
          </p:cNvSpPr>
          <p:nvPr>
            <p:ph type="sldNum" idx="12"/>
          </p:nvPr>
        </p:nvSpPr>
        <p:spPr>
          <a:xfrm>
            <a:off x="11044800" y="6385857"/>
            <a:ext cx="731600" cy="356566"/>
          </a:xfrm>
        </p:spPr>
        <p:txBody>
          <a:bodyPr>
            <a:normAutofit lnSpcReduction="10000"/>
          </a:bodyPr>
          <a:lstStyle/>
          <a:p>
            <a:fld id="{00000000-1234-1234-1234-123412341234}" type="slidenum">
              <a:rPr lang="en" smtClean="0"/>
              <a:pPr/>
              <a:t>3</a:t>
            </a:fld>
            <a:endParaRPr lang="en" dirty="0"/>
          </a:p>
        </p:txBody>
      </p:sp>
      <p:sp>
        <p:nvSpPr>
          <p:cNvPr id="5" name="Footer Placeholder 4">
            <a:extLst>
              <a:ext uri="{FF2B5EF4-FFF2-40B4-BE49-F238E27FC236}">
                <a16:creationId xmlns:a16="http://schemas.microsoft.com/office/drawing/2014/main" id="{17316F14-7FFA-18A0-5FEA-C89248045518}"/>
              </a:ext>
            </a:extLst>
          </p:cNvPr>
          <p:cNvSpPr>
            <a:spLocks noGrp="1"/>
          </p:cNvSpPr>
          <p:nvPr>
            <p:ph type="ftr" sz="quarter" idx="3"/>
          </p:nvPr>
        </p:nvSpPr>
        <p:spPr/>
        <p:txBody>
          <a:bodyPr/>
          <a:lstStyle/>
          <a:p>
            <a:r>
              <a:rPr lang="en-US"/>
              <a:t>Chapter 3 | The Story of Our Constitution </a:t>
            </a:r>
            <a:endParaRPr lang="en-US" dirty="0"/>
          </a:p>
        </p:txBody>
      </p:sp>
    </p:spTree>
    <p:extLst>
      <p:ext uri="{BB962C8B-B14F-4D97-AF65-F5344CB8AC3E}">
        <p14:creationId xmlns:p14="http://schemas.microsoft.com/office/powerpoint/2010/main" val="221777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D4A7-AABC-CB1D-18DD-EB97F2AE67A3}"/>
              </a:ext>
            </a:extLst>
          </p:cNvPr>
          <p:cNvSpPr>
            <a:spLocks noGrp="1"/>
          </p:cNvSpPr>
          <p:nvPr>
            <p:ph type="title"/>
          </p:nvPr>
        </p:nvSpPr>
        <p:spPr/>
        <p:txBody>
          <a:bodyPr>
            <a:normAutofit fontScale="90000"/>
          </a:bodyPr>
          <a:lstStyle/>
          <a:p>
            <a:r>
              <a:rPr lang="en-US" sz="3600" kern="1200" dirty="0">
                <a:solidFill>
                  <a:schemeClr val="accent2"/>
                </a:solidFill>
              </a:rPr>
              <a:t>The Ratification Debate: Federalists versus Anti-Federalists</a:t>
            </a:r>
            <a:endParaRPr lang="en-US" dirty="0"/>
          </a:p>
        </p:txBody>
      </p:sp>
      <p:sp>
        <p:nvSpPr>
          <p:cNvPr id="4" name="Slide Number Placeholder 3">
            <a:extLst>
              <a:ext uri="{FF2B5EF4-FFF2-40B4-BE49-F238E27FC236}">
                <a16:creationId xmlns:a16="http://schemas.microsoft.com/office/drawing/2014/main" id="{31FB14AC-2173-CE07-725E-A0C77C83E2F6}"/>
              </a:ext>
            </a:extLst>
          </p:cNvPr>
          <p:cNvSpPr>
            <a:spLocks noGrp="1"/>
          </p:cNvSpPr>
          <p:nvPr>
            <p:ph type="sldNum" idx="12"/>
          </p:nvPr>
        </p:nvSpPr>
        <p:spPr/>
        <p:txBody>
          <a:bodyPr>
            <a:normAutofit lnSpcReduction="10000"/>
          </a:bodyPr>
          <a:lstStyle/>
          <a:p>
            <a:fld id="{00000000-1234-1234-1234-123412341234}" type="slidenum">
              <a:rPr lang="en" smtClean="0"/>
              <a:pPr/>
              <a:t>30</a:t>
            </a:fld>
            <a:endParaRPr lang="en" dirty="0"/>
          </a:p>
        </p:txBody>
      </p:sp>
      <p:sp>
        <p:nvSpPr>
          <p:cNvPr id="5" name="Footer Placeholder 4">
            <a:extLst>
              <a:ext uri="{FF2B5EF4-FFF2-40B4-BE49-F238E27FC236}">
                <a16:creationId xmlns:a16="http://schemas.microsoft.com/office/drawing/2014/main" id="{9C48E67D-90A1-BFB9-FBB1-64BC71C43BA1}"/>
              </a:ext>
            </a:extLst>
          </p:cNvPr>
          <p:cNvSpPr>
            <a:spLocks noGrp="1"/>
          </p:cNvSpPr>
          <p:nvPr>
            <p:ph type="ftr" sz="quarter" idx="3"/>
          </p:nvPr>
        </p:nvSpPr>
        <p:spPr/>
        <p:txBody>
          <a:bodyPr/>
          <a:lstStyle/>
          <a:p>
            <a:r>
              <a:rPr lang="en-US"/>
              <a:t>Chapter 3 | The Story of Our Constitution </a:t>
            </a:r>
            <a:endParaRPr lang="en-US" dirty="0"/>
          </a:p>
        </p:txBody>
      </p:sp>
      <p:pic>
        <p:nvPicPr>
          <p:cNvPr id="6" name="Picture 4" descr="undefined">
            <a:extLst>
              <a:ext uri="{FF2B5EF4-FFF2-40B4-BE49-F238E27FC236}">
                <a16:creationId xmlns:a16="http://schemas.microsoft.com/office/drawing/2014/main" id="{C11D5B47-682B-5C29-7AB7-07C8B50C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6" y="1801536"/>
            <a:ext cx="3049471" cy="3793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F0F6A3F9-A05C-4E3B-5D98-C492B4AC775B}"/>
              </a:ext>
            </a:extLst>
          </p:cNvPr>
          <p:cNvSpPr/>
          <p:nvPr/>
        </p:nvSpPr>
        <p:spPr>
          <a:xfrm>
            <a:off x="527018" y="5763854"/>
            <a:ext cx="3049471" cy="804565"/>
          </a:xfrm>
          <a:prstGeom prst="rect">
            <a:avLst/>
          </a:prstGeom>
          <a:noFill/>
        </p:spPr>
        <p:txBody>
          <a:bodyPr wrap="none" lIns="91440" tIns="45720" rIns="91440" bIns="45720">
            <a:spAutoFit/>
          </a:bodyPr>
          <a:lstStyle/>
          <a:p>
            <a:pPr algn="ctr"/>
            <a:r>
              <a:rPr lang="en-US" sz="2000" b="0" cap="none" spc="0" dirty="0">
                <a:ln w="0"/>
                <a:solidFill>
                  <a:schemeClr val="accent5"/>
                </a:solidFill>
                <a:effectLst>
                  <a:outerShdw blurRad="38100" dist="19050" dir="2700000" algn="tl" rotWithShape="0">
                    <a:schemeClr val="dk1">
                      <a:alpha val="40000"/>
                    </a:schemeClr>
                  </a:outerShdw>
                </a:effectLst>
                <a:latin typeface="Myriad Pro Light SemiCond" panose="020B0603030403020204" pitchFamily="34" charset="0"/>
              </a:rPr>
              <a:t>Alexander Hamilton</a:t>
            </a:r>
          </a:p>
        </p:txBody>
      </p:sp>
      <p:pic>
        <p:nvPicPr>
          <p:cNvPr id="23554" name="Picture 2" descr="undefined">
            <a:extLst>
              <a:ext uri="{FF2B5EF4-FFF2-40B4-BE49-F238E27FC236}">
                <a16:creationId xmlns:a16="http://schemas.microsoft.com/office/drawing/2014/main" id="{CD01173E-36A0-9F37-160D-0790D6D0F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83" t="13228" r="11793" b="8653"/>
          <a:stretch/>
        </p:blipFill>
        <p:spPr bwMode="auto">
          <a:xfrm>
            <a:off x="4684160" y="1801536"/>
            <a:ext cx="2939368" cy="3797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EA840AD2-719C-F511-257F-52D1F4C29475}"/>
              </a:ext>
            </a:extLst>
          </p:cNvPr>
          <p:cNvSpPr/>
          <p:nvPr/>
        </p:nvSpPr>
        <p:spPr>
          <a:xfrm>
            <a:off x="4574057" y="5779224"/>
            <a:ext cx="3049471" cy="804565"/>
          </a:xfrm>
          <a:prstGeom prst="rect">
            <a:avLst/>
          </a:prstGeom>
          <a:noFill/>
        </p:spPr>
        <p:txBody>
          <a:bodyPr wrap="none" lIns="91440" tIns="45720" rIns="91440" bIns="45720">
            <a:spAutoFit/>
          </a:bodyPr>
          <a:lstStyle/>
          <a:p>
            <a:pPr algn="ctr"/>
            <a:r>
              <a:rPr lang="en-US" sz="2000" b="0" cap="none" spc="0" dirty="0">
                <a:ln w="0"/>
                <a:solidFill>
                  <a:schemeClr val="accent5"/>
                </a:solidFill>
                <a:effectLst>
                  <a:outerShdw blurRad="38100" dist="19050" dir="2700000" algn="tl" rotWithShape="0">
                    <a:schemeClr val="dk1">
                      <a:alpha val="40000"/>
                    </a:schemeClr>
                  </a:outerShdw>
                </a:effectLst>
                <a:latin typeface="Myriad Pro Light SemiCond" panose="020B0603030403020204" pitchFamily="34" charset="0"/>
              </a:rPr>
              <a:t>John Jay </a:t>
            </a:r>
          </a:p>
        </p:txBody>
      </p:sp>
      <p:pic>
        <p:nvPicPr>
          <p:cNvPr id="9" name="Picture 2" descr="undefined">
            <a:extLst>
              <a:ext uri="{FF2B5EF4-FFF2-40B4-BE49-F238E27FC236}">
                <a16:creationId xmlns:a16="http://schemas.microsoft.com/office/drawing/2014/main" id="{6E18D838-B228-43CE-FAC1-A9B9F7D97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534" y="1745439"/>
            <a:ext cx="3208373" cy="3905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ECAFBC94-038C-85F8-4E6B-5F8FB2056698}"/>
              </a:ext>
            </a:extLst>
          </p:cNvPr>
          <p:cNvSpPr/>
          <p:nvPr/>
        </p:nvSpPr>
        <p:spPr>
          <a:xfrm>
            <a:off x="8784724" y="5783070"/>
            <a:ext cx="3049471" cy="804565"/>
          </a:xfrm>
          <a:prstGeom prst="rect">
            <a:avLst/>
          </a:prstGeom>
          <a:noFill/>
        </p:spPr>
        <p:txBody>
          <a:bodyPr wrap="none" lIns="91440" tIns="45720" rIns="91440" bIns="45720">
            <a:spAutoFit/>
          </a:bodyPr>
          <a:lstStyle/>
          <a:p>
            <a:pPr algn="ctr"/>
            <a:r>
              <a:rPr lang="en-US" sz="2000" b="0" cap="none" spc="0" dirty="0">
                <a:ln w="0"/>
                <a:solidFill>
                  <a:schemeClr val="accent5"/>
                </a:solidFill>
                <a:effectLst>
                  <a:outerShdw blurRad="38100" dist="19050" dir="2700000" algn="tl" rotWithShape="0">
                    <a:schemeClr val="dk1">
                      <a:alpha val="40000"/>
                    </a:schemeClr>
                  </a:outerShdw>
                </a:effectLst>
                <a:latin typeface="Myriad Pro Light SemiCond" panose="020B0603030403020204" pitchFamily="34" charset="0"/>
              </a:rPr>
              <a:t>James Madison</a:t>
            </a:r>
          </a:p>
        </p:txBody>
      </p:sp>
    </p:spTree>
    <p:extLst>
      <p:ext uri="{BB962C8B-B14F-4D97-AF65-F5344CB8AC3E}">
        <p14:creationId xmlns:p14="http://schemas.microsoft.com/office/powerpoint/2010/main" val="1805703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3" name="Rectangle 2049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494" name="Arc 2049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50E873-4FFE-DE91-FE88-1D3FC3D6EED6}"/>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nSpc>
                <a:spcPct val="90000"/>
              </a:lnSpc>
              <a:spcBef>
                <a:spcPct val="0"/>
              </a:spcBef>
            </a:pPr>
            <a:r>
              <a:rPr lang="en-US" sz="2800" kern="1200">
                <a:solidFill>
                  <a:schemeClr val="tx1"/>
                </a:solidFill>
                <a:latin typeface="+mj-lt"/>
                <a:ea typeface="+mj-ea"/>
                <a:cs typeface="+mj-cs"/>
              </a:rPr>
              <a:t>The Ratification Debate: Federalists versus Anti-Federalists</a:t>
            </a:r>
          </a:p>
        </p:txBody>
      </p:sp>
      <p:sp>
        <p:nvSpPr>
          <p:cNvPr id="20495" name="Freeform: Shape 2049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482" name="Picture 2" descr="undefined">
            <a:extLst>
              <a:ext uri="{FF2B5EF4-FFF2-40B4-BE49-F238E27FC236}">
                <a16:creationId xmlns:a16="http://schemas.microsoft.com/office/drawing/2014/main" id="{54171D03-9DF5-9E66-1E62-9076545CAA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802968"/>
            <a:ext cx="4777381" cy="50823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BA6C812-BA06-C1BE-FFEB-ED9B3BC84529}"/>
              </a:ext>
            </a:extLst>
          </p:cNvPr>
          <p:cNvSpPr>
            <a:spLocks noGrp="1"/>
          </p:cNvSpPr>
          <p:nvPr>
            <p:ph type="body" idx="1"/>
          </p:nvPr>
        </p:nvSpPr>
        <p:spPr>
          <a:xfrm>
            <a:off x="5894962" y="1984443"/>
            <a:ext cx="5458838" cy="4192520"/>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dirty="0">
                <a:latin typeface="+mn-lt"/>
                <a:ea typeface="+mn-ea"/>
                <a:cs typeface="+mn-cs"/>
              </a:rPr>
              <a:t>Anti-Federalists</a:t>
            </a:r>
            <a:r>
              <a:rPr lang="en-US" dirty="0">
                <a:latin typeface="+mn-lt"/>
                <a:ea typeface="+mn-ea"/>
                <a:cs typeface="+mn-cs"/>
              </a:rPr>
              <a:t> opposed the new Constitution. They feared the new central government was just as oppressive as the British government had been.</a:t>
            </a:r>
          </a:p>
          <a:p>
            <a:pPr indent="-228600">
              <a:lnSpc>
                <a:spcPct val="90000"/>
              </a:lnSpc>
              <a:spcAft>
                <a:spcPts val="600"/>
              </a:spcAft>
              <a:buFont typeface="Arial" panose="020B0604020202020204" pitchFamily="34" charset="0"/>
              <a:buChar char="•"/>
            </a:pPr>
            <a:r>
              <a:rPr lang="en-US" dirty="0">
                <a:latin typeface="+mn-lt"/>
                <a:ea typeface="+mn-ea"/>
                <a:cs typeface="+mn-cs"/>
              </a:rPr>
              <a:t>Anti-Federalists complained that there was no bill of rights (a list of rights guaranteed to individuals) in the Constitution.</a:t>
            </a:r>
          </a:p>
          <a:p>
            <a:pPr indent="-228600">
              <a:lnSpc>
                <a:spcPct val="90000"/>
              </a:lnSpc>
              <a:spcAft>
                <a:spcPts val="600"/>
              </a:spcAft>
              <a:buFont typeface="Arial" panose="020B0604020202020204" pitchFamily="34" charset="0"/>
              <a:buChar char="•"/>
            </a:pPr>
            <a:r>
              <a:rPr lang="en-US" dirty="0">
                <a:latin typeface="+mn-lt"/>
                <a:ea typeface="+mn-ea"/>
                <a:cs typeface="+mn-cs"/>
              </a:rPr>
              <a:t>To win popular support for the new Constitution, the Federalists promised a bill of rights.</a:t>
            </a:r>
          </a:p>
          <a:p>
            <a:pPr indent="-228600">
              <a:lnSpc>
                <a:spcPct val="90000"/>
              </a:lnSpc>
              <a:spcAft>
                <a:spcPts val="600"/>
              </a:spcAft>
              <a:buFont typeface="Arial" panose="020B0604020202020204" pitchFamily="34" charset="0"/>
              <a:buChar char="•"/>
            </a:pPr>
            <a:r>
              <a:rPr lang="en-US" dirty="0">
                <a:latin typeface="+mn-lt"/>
                <a:ea typeface="+mn-ea"/>
                <a:cs typeface="+mn-cs"/>
              </a:rPr>
              <a:t>The first Congress proposed several amendments in 1789, ten of which were ratified by the states in 1791. These amendments are known as the “</a:t>
            </a:r>
            <a:r>
              <a:rPr lang="en-US" b="1" dirty="0">
                <a:latin typeface="+mn-lt"/>
                <a:ea typeface="+mn-ea"/>
                <a:cs typeface="+mn-cs"/>
              </a:rPr>
              <a:t>Bill of Rights</a:t>
            </a:r>
            <a:r>
              <a:rPr lang="en-US" dirty="0">
                <a:latin typeface="+mn-lt"/>
                <a:ea typeface="+mn-ea"/>
                <a:cs typeface="+mn-cs"/>
              </a:rPr>
              <a:t>.”</a:t>
            </a:r>
          </a:p>
        </p:txBody>
      </p:sp>
      <p:sp>
        <p:nvSpPr>
          <p:cNvPr id="5" name="Footer Placeholder 4">
            <a:extLst>
              <a:ext uri="{FF2B5EF4-FFF2-40B4-BE49-F238E27FC236}">
                <a16:creationId xmlns:a16="http://schemas.microsoft.com/office/drawing/2014/main" id="{9318958E-46C5-B572-5233-26C6D7E1FEF1}"/>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Chapter 3 | The Story of Our Constitution </a:t>
            </a:r>
          </a:p>
        </p:txBody>
      </p:sp>
      <p:sp>
        <p:nvSpPr>
          <p:cNvPr id="4" name="Slide Number Placeholder 3">
            <a:extLst>
              <a:ext uri="{FF2B5EF4-FFF2-40B4-BE49-F238E27FC236}">
                <a16:creationId xmlns:a16="http://schemas.microsoft.com/office/drawing/2014/main" id="{770241E6-265B-2B6B-235C-35D496B4F66C}"/>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mtClean="0">
                <a:solidFill>
                  <a:schemeClr val="tx1">
                    <a:tint val="75000"/>
                  </a:schemeClr>
                </a:solidFill>
                <a:latin typeface="+mn-lt"/>
                <a:ea typeface="+mn-ea"/>
                <a:cs typeface="+mn-cs"/>
              </a:rPr>
              <a:pPr>
                <a:spcAft>
                  <a:spcPts val="600"/>
                </a:spcAft>
              </a:pPr>
              <a:t>31</a:t>
            </a:fld>
            <a:endParaRPr lang="en-US">
              <a:solidFill>
                <a:schemeClr val="tx1">
                  <a:tint val="75000"/>
                </a:schemeClr>
              </a:solidFill>
              <a:latin typeface="+mn-lt"/>
              <a:ea typeface="+mn-ea"/>
              <a:cs typeface="+mn-cs"/>
            </a:endParaRPr>
          </a:p>
        </p:txBody>
      </p:sp>
      <p:cxnSp>
        <p:nvCxnSpPr>
          <p:cNvPr id="9" name="Curved Connector 8">
            <a:extLst>
              <a:ext uri="{FF2B5EF4-FFF2-40B4-BE49-F238E27FC236}">
                <a16:creationId xmlns:a16="http://schemas.microsoft.com/office/drawing/2014/main" id="{A57ADAEC-D904-4AC8-997C-5CE314FBAA4D}"/>
              </a:ext>
            </a:extLst>
          </p:cNvPr>
          <p:cNvCxnSpPr>
            <a:cxnSpLocks/>
          </p:cNvCxnSpPr>
          <p:nvPr/>
        </p:nvCxnSpPr>
        <p:spPr>
          <a:xfrm rot="10800000">
            <a:off x="5480566" y="4805365"/>
            <a:ext cx="1091685" cy="769844"/>
          </a:xfrm>
          <a:prstGeom prst="curved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745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A37A-F106-C2D9-C411-71529CAA6467}"/>
              </a:ext>
            </a:extLst>
          </p:cNvPr>
          <p:cNvSpPr>
            <a:spLocks noGrp="1"/>
          </p:cNvSpPr>
          <p:nvPr>
            <p:ph type="title"/>
          </p:nvPr>
        </p:nvSpPr>
        <p:spPr/>
        <p:txBody>
          <a:bodyPr/>
          <a:lstStyle/>
          <a:p>
            <a:r>
              <a:rPr lang="en-US" dirty="0"/>
              <a:t>The Bill of Rights</a:t>
            </a:r>
          </a:p>
        </p:txBody>
      </p:sp>
      <p:sp>
        <p:nvSpPr>
          <p:cNvPr id="3" name="Text Placeholder 2">
            <a:extLst>
              <a:ext uri="{FF2B5EF4-FFF2-40B4-BE49-F238E27FC236}">
                <a16:creationId xmlns:a16="http://schemas.microsoft.com/office/drawing/2014/main" id="{CA686499-3985-B47E-4AE4-FBCBC947CCB5}"/>
              </a:ext>
            </a:extLst>
          </p:cNvPr>
          <p:cNvSpPr>
            <a:spLocks noGrp="1"/>
          </p:cNvSpPr>
          <p:nvPr>
            <p:ph type="body" idx="1"/>
          </p:nvPr>
        </p:nvSpPr>
        <p:spPr>
          <a:xfrm>
            <a:off x="415600" y="1536633"/>
            <a:ext cx="7928300" cy="4414233"/>
          </a:xfrm>
        </p:spPr>
        <p:txBody>
          <a:bodyPr/>
          <a:lstStyle/>
          <a:p>
            <a:pPr marL="152396" indent="0">
              <a:buNone/>
            </a:pPr>
            <a:r>
              <a:rPr lang="en-US" dirty="0"/>
              <a:t>The Bill of Rights consists of the first ten amendments to the U.S. Constitution. They were proposed by the first Congress and ratified by the states in 1791. The Bill of Rights addressed many of the concerns expressed by the Anti-Federalists in the debates over ratification. These ten amendments protect citizens from unfair actions by the federal government:</a:t>
            </a:r>
          </a:p>
          <a:p>
            <a:r>
              <a:rPr lang="en-US" b="1" dirty="0"/>
              <a:t>First Amendment: </a:t>
            </a:r>
            <a:r>
              <a:rPr lang="en-US" dirty="0"/>
              <a:t>The First Amendment actually grants </a:t>
            </a:r>
            <a:r>
              <a:rPr lang="en-US" b="1" dirty="0"/>
              <a:t>five freedoms</a:t>
            </a:r>
            <a:r>
              <a:rPr lang="en-US" dirty="0"/>
              <a:t>. Congress cannot establish a state religion. Individuals have the right to freedom of religion. Congress cannot </a:t>
            </a:r>
            <a:r>
              <a:rPr lang="en-US" b="1" dirty="0"/>
              <a:t>abridge </a:t>
            </a:r>
            <a:r>
              <a:rPr lang="en-US" dirty="0"/>
              <a:t>freedom of speech or freedom of the press, though there are limits when public safety and civil disorder are involved. Congress cannot prevent people from peaceable </a:t>
            </a:r>
            <a:r>
              <a:rPr lang="en-US" b="1" dirty="0"/>
              <a:t>assembly</a:t>
            </a:r>
            <a:r>
              <a:rPr lang="en-US" dirty="0"/>
              <a:t>, unless the crowds become dangerous. Congress cannot deny people the right to </a:t>
            </a:r>
            <a:r>
              <a:rPr lang="en-US" b="1" dirty="0"/>
              <a:t>petition</a:t>
            </a:r>
            <a:r>
              <a:rPr lang="en-US" dirty="0"/>
              <a:t> their government to seek redress for their </a:t>
            </a:r>
            <a:r>
              <a:rPr lang="en-US" b="1" dirty="0"/>
              <a:t>grievances</a:t>
            </a:r>
            <a:r>
              <a:rPr lang="en-US" dirty="0"/>
              <a:t>.</a:t>
            </a:r>
          </a:p>
        </p:txBody>
      </p:sp>
      <p:sp>
        <p:nvSpPr>
          <p:cNvPr id="4" name="Slide Number Placeholder 3">
            <a:extLst>
              <a:ext uri="{FF2B5EF4-FFF2-40B4-BE49-F238E27FC236}">
                <a16:creationId xmlns:a16="http://schemas.microsoft.com/office/drawing/2014/main" id="{149F3564-E658-B77F-4297-B51B6CD79535}"/>
              </a:ext>
            </a:extLst>
          </p:cNvPr>
          <p:cNvSpPr>
            <a:spLocks noGrp="1"/>
          </p:cNvSpPr>
          <p:nvPr>
            <p:ph type="sldNum" idx="12"/>
          </p:nvPr>
        </p:nvSpPr>
        <p:spPr/>
        <p:txBody>
          <a:bodyPr>
            <a:normAutofit lnSpcReduction="10000"/>
          </a:bodyPr>
          <a:lstStyle/>
          <a:p>
            <a:fld id="{00000000-1234-1234-1234-123412341234}" type="slidenum">
              <a:rPr lang="en" smtClean="0"/>
              <a:pPr/>
              <a:t>32</a:t>
            </a:fld>
            <a:endParaRPr lang="en" dirty="0"/>
          </a:p>
        </p:txBody>
      </p:sp>
      <p:sp>
        <p:nvSpPr>
          <p:cNvPr id="5" name="Footer Placeholder 4">
            <a:extLst>
              <a:ext uri="{FF2B5EF4-FFF2-40B4-BE49-F238E27FC236}">
                <a16:creationId xmlns:a16="http://schemas.microsoft.com/office/drawing/2014/main" id="{6C53175C-DF88-1141-E1AA-9CA35A1C6D52}"/>
              </a:ext>
            </a:extLst>
          </p:cNvPr>
          <p:cNvSpPr>
            <a:spLocks noGrp="1"/>
          </p:cNvSpPr>
          <p:nvPr>
            <p:ph type="ftr" sz="quarter" idx="3"/>
          </p:nvPr>
        </p:nvSpPr>
        <p:spPr/>
        <p:txBody>
          <a:bodyPr/>
          <a:lstStyle/>
          <a:p>
            <a:r>
              <a:rPr lang="en-US"/>
              <a:t>Chapter 3 | The Story of Our Constitution </a:t>
            </a:r>
            <a:endParaRPr lang="en-US" dirty="0"/>
          </a:p>
        </p:txBody>
      </p:sp>
      <p:pic>
        <p:nvPicPr>
          <p:cNvPr id="21506" name="Picture 2" descr="undefined">
            <a:extLst>
              <a:ext uri="{FF2B5EF4-FFF2-40B4-BE49-F238E27FC236}">
                <a16:creationId xmlns:a16="http://schemas.microsoft.com/office/drawing/2014/main" id="{FAB89184-FA96-F7EB-40C5-D5136366A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76" y="1410429"/>
            <a:ext cx="3316624" cy="403714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F350AB3-E719-728E-FA87-4DF778C847D6}"/>
              </a:ext>
            </a:extLst>
          </p:cNvPr>
          <p:cNvSpPr/>
          <p:nvPr/>
        </p:nvSpPr>
        <p:spPr>
          <a:xfrm rot="21373988">
            <a:off x="8703793" y="5012848"/>
            <a:ext cx="3049471" cy="804565"/>
          </a:xfrm>
          <a:prstGeom prst="rect">
            <a:avLst/>
          </a:prstGeom>
          <a:noFill/>
        </p:spPr>
        <p:txBody>
          <a:bodyPr wrap="none" lIns="91440" tIns="45720" rIns="91440" bIns="45720">
            <a:prstTxWarp prst="textArchDown">
              <a:avLst>
                <a:gd name="adj" fmla="val 19462155"/>
              </a:avLst>
            </a:prstTxWarp>
            <a:spAutoFit/>
          </a:bodyPr>
          <a:lstStyle/>
          <a:p>
            <a:pPr algn="ctr"/>
            <a:r>
              <a:rPr lang="en-US" sz="2400" b="0" cap="none" spc="0" dirty="0">
                <a:ln w="0"/>
                <a:solidFill>
                  <a:schemeClr val="accent5"/>
                </a:solidFill>
                <a:effectLst>
                  <a:outerShdw blurRad="38100" dist="19050" dir="2700000" algn="tl" rotWithShape="0">
                    <a:schemeClr val="dk1">
                      <a:alpha val="40000"/>
                    </a:schemeClr>
                  </a:outerShdw>
                </a:effectLst>
                <a:latin typeface="Myriad Pro Light SemiCond" panose="020B0603030403020204" pitchFamily="34" charset="0"/>
              </a:rPr>
              <a:t>James Madison</a:t>
            </a:r>
          </a:p>
        </p:txBody>
      </p:sp>
    </p:spTree>
    <p:extLst>
      <p:ext uri="{BB962C8B-B14F-4D97-AF65-F5344CB8AC3E}">
        <p14:creationId xmlns:p14="http://schemas.microsoft.com/office/powerpoint/2010/main" val="1250611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095A-C629-B87C-3355-6AFCAA2F4D4A}"/>
              </a:ext>
            </a:extLst>
          </p:cNvPr>
          <p:cNvSpPr>
            <a:spLocks noGrp="1"/>
          </p:cNvSpPr>
          <p:nvPr>
            <p:ph type="title"/>
          </p:nvPr>
        </p:nvSpPr>
        <p:spPr/>
        <p:txBody>
          <a:bodyPr/>
          <a:lstStyle/>
          <a:p>
            <a:r>
              <a:rPr lang="en-US" dirty="0"/>
              <a:t>The Bill of Rights </a:t>
            </a:r>
          </a:p>
        </p:txBody>
      </p:sp>
      <p:sp>
        <p:nvSpPr>
          <p:cNvPr id="3" name="Text Placeholder 2">
            <a:extLst>
              <a:ext uri="{FF2B5EF4-FFF2-40B4-BE49-F238E27FC236}">
                <a16:creationId xmlns:a16="http://schemas.microsoft.com/office/drawing/2014/main" id="{10CDBD01-07B2-6FFE-0E61-C3FD1030ED27}"/>
              </a:ext>
            </a:extLst>
          </p:cNvPr>
          <p:cNvSpPr>
            <a:spLocks noGrp="1"/>
          </p:cNvSpPr>
          <p:nvPr>
            <p:ph type="body" idx="1"/>
          </p:nvPr>
        </p:nvSpPr>
        <p:spPr/>
        <p:txBody>
          <a:bodyPr/>
          <a:lstStyle/>
          <a:p>
            <a:r>
              <a:rPr lang="en-US" b="1" dirty="0"/>
              <a:t>Second Amendment: </a:t>
            </a:r>
            <a:r>
              <a:rPr lang="en-US" dirty="0"/>
              <a:t>People have the right to own and carry firearms.</a:t>
            </a:r>
          </a:p>
          <a:p>
            <a:r>
              <a:rPr lang="en-US" b="1" dirty="0"/>
              <a:t>Third Amendment: </a:t>
            </a:r>
            <a:r>
              <a:rPr lang="en-US" dirty="0"/>
              <a:t>Soldiers cannot be quartered in people’s homes without their consent.</a:t>
            </a:r>
          </a:p>
          <a:p>
            <a:r>
              <a:rPr lang="en-US" b="1" dirty="0"/>
              <a:t>Fourth Amendment: </a:t>
            </a:r>
            <a:r>
              <a:rPr lang="en-US" dirty="0"/>
              <a:t>People have a right to privacy. Their homes, workplaces, possessions and person cannot be searched by police unless officers can prove </a:t>
            </a:r>
            <a:r>
              <a:rPr lang="en-US" b="1" dirty="0"/>
              <a:t>probable cause </a:t>
            </a:r>
            <a:r>
              <a:rPr lang="en-US" dirty="0"/>
              <a:t>(reasonable grounds) and obtain a </a:t>
            </a:r>
            <a:r>
              <a:rPr lang="en-US" b="1" dirty="0"/>
              <a:t>warrant</a:t>
            </a:r>
            <a:r>
              <a:rPr lang="en-US" dirty="0"/>
              <a:t>. There are some exceptions, such as when an officer is chasing a suspect.</a:t>
            </a:r>
          </a:p>
        </p:txBody>
      </p:sp>
      <p:sp>
        <p:nvSpPr>
          <p:cNvPr id="4" name="Slide Number Placeholder 3">
            <a:extLst>
              <a:ext uri="{FF2B5EF4-FFF2-40B4-BE49-F238E27FC236}">
                <a16:creationId xmlns:a16="http://schemas.microsoft.com/office/drawing/2014/main" id="{E10BC4A8-8B62-F0F3-2079-6022C3A49669}"/>
              </a:ext>
            </a:extLst>
          </p:cNvPr>
          <p:cNvSpPr>
            <a:spLocks noGrp="1"/>
          </p:cNvSpPr>
          <p:nvPr>
            <p:ph type="sldNum" idx="12"/>
          </p:nvPr>
        </p:nvSpPr>
        <p:spPr/>
        <p:txBody>
          <a:bodyPr>
            <a:normAutofit lnSpcReduction="10000"/>
          </a:bodyPr>
          <a:lstStyle/>
          <a:p>
            <a:fld id="{00000000-1234-1234-1234-123412341234}" type="slidenum">
              <a:rPr lang="en" smtClean="0"/>
              <a:pPr/>
              <a:t>33</a:t>
            </a:fld>
            <a:endParaRPr lang="en" dirty="0"/>
          </a:p>
        </p:txBody>
      </p:sp>
      <p:sp>
        <p:nvSpPr>
          <p:cNvPr id="5" name="Footer Placeholder 4">
            <a:extLst>
              <a:ext uri="{FF2B5EF4-FFF2-40B4-BE49-F238E27FC236}">
                <a16:creationId xmlns:a16="http://schemas.microsoft.com/office/drawing/2014/main" id="{08C5648D-5A9A-BF9F-F3E1-B5F9EC1CEAD3}"/>
              </a:ext>
            </a:extLst>
          </p:cNvPr>
          <p:cNvSpPr>
            <a:spLocks noGrp="1"/>
          </p:cNvSpPr>
          <p:nvPr>
            <p:ph type="ftr" sz="quarter" idx="3"/>
          </p:nvPr>
        </p:nvSpPr>
        <p:spPr/>
        <p:txBody>
          <a:bodyPr/>
          <a:lstStyle/>
          <a:p>
            <a:r>
              <a:rPr lang="en-US"/>
              <a:t>Chapter 3 | The Story of Our Constitution </a:t>
            </a:r>
            <a:endParaRPr lang="en-US" dirty="0"/>
          </a:p>
        </p:txBody>
      </p:sp>
    </p:spTree>
    <p:extLst>
      <p:ext uri="{BB962C8B-B14F-4D97-AF65-F5344CB8AC3E}">
        <p14:creationId xmlns:p14="http://schemas.microsoft.com/office/powerpoint/2010/main" val="1973616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2ED7-6E1B-146B-223F-2BD5533B2713}"/>
              </a:ext>
            </a:extLst>
          </p:cNvPr>
          <p:cNvSpPr>
            <a:spLocks noGrp="1"/>
          </p:cNvSpPr>
          <p:nvPr>
            <p:ph type="title"/>
          </p:nvPr>
        </p:nvSpPr>
        <p:spPr/>
        <p:txBody>
          <a:bodyPr/>
          <a:lstStyle/>
          <a:p>
            <a:r>
              <a:rPr lang="en-US" dirty="0"/>
              <a:t>The Bill of Rights</a:t>
            </a:r>
          </a:p>
        </p:txBody>
      </p:sp>
      <p:sp>
        <p:nvSpPr>
          <p:cNvPr id="3" name="Text Placeholder 2">
            <a:extLst>
              <a:ext uri="{FF2B5EF4-FFF2-40B4-BE49-F238E27FC236}">
                <a16:creationId xmlns:a16="http://schemas.microsoft.com/office/drawing/2014/main" id="{BFCF7BB0-4207-9C8E-17B4-33173EAA1428}"/>
              </a:ext>
            </a:extLst>
          </p:cNvPr>
          <p:cNvSpPr>
            <a:spLocks noGrp="1"/>
          </p:cNvSpPr>
          <p:nvPr>
            <p:ph type="body" idx="1"/>
          </p:nvPr>
        </p:nvSpPr>
        <p:spPr/>
        <p:txBody>
          <a:bodyPr/>
          <a:lstStyle/>
          <a:p>
            <a:r>
              <a:rPr lang="en-US" b="1" dirty="0"/>
              <a:t>Fifth Amendment: </a:t>
            </a:r>
            <a:r>
              <a:rPr lang="en-US" dirty="0"/>
              <a:t>A person cannot be charged for murder without an indictment by a </a:t>
            </a:r>
            <a:r>
              <a:rPr lang="en-US" b="1" dirty="0"/>
              <a:t>grand jury</a:t>
            </a:r>
            <a:r>
              <a:rPr lang="en-US" dirty="0"/>
              <a:t>. No person can be tried twice for the same crime (</a:t>
            </a:r>
            <a:r>
              <a:rPr lang="en-US" b="1" dirty="0"/>
              <a:t>double jeopardy</a:t>
            </a:r>
            <a:r>
              <a:rPr lang="en-US" dirty="0"/>
              <a:t>). No one can be forced into </a:t>
            </a:r>
            <a:r>
              <a:rPr lang="en-US" b="1" dirty="0"/>
              <a:t>self-incrimination</a:t>
            </a:r>
            <a:r>
              <a:rPr lang="en-US" dirty="0"/>
              <a:t> (testifying against themselves), and people can refuse to answer incriminating questions by “</a:t>
            </a:r>
            <a:r>
              <a:rPr lang="en-US" b="1" dirty="0"/>
              <a:t>pleading the Fifth</a:t>
            </a:r>
            <a:r>
              <a:rPr lang="en-US" dirty="0"/>
              <a:t>.” No one can have life, liberty, or property taken away by the government without “due process of law” (fairness). If the government uses </a:t>
            </a:r>
            <a:r>
              <a:rPr lang="en-US" b="1" dirty="0"/>
              <a:t>eminent domain </a:t>
            </a:r>
            <a:r>
              <a:rPr lang="en-US" dirty="0"/>
              <a:t>to take a person’s private property for public use, the person must be fairly compensated.</a:t>
            </a:r>
          </a:p>
        </p:txBody>
      </p:sp>
      <p:sp>
        <p:nvSpPr>
          <p:cNvPr id="4" name="Slide Number Placeholder 3">
            <a:extLst>
              <a:ext uri="{FF2B5EF4-FFF2-40B4-BE49-F238E27FC236}">
                <a16:creationId xmlns:a16="http://schemas.microsoft.com/office/drawing/2014/main" id="{8D2E97E2-9EB3-08D8-E8D5-19AF5A73BD5D}"/>
              </a:ext>
            </a:extLst>
          </p:cNvPr>
          <p:cNvSpPr>
            <a:spLocks noGrp="1"/>
          </p:cNvSpPr>
          <p:nvPr>
            <p:ph type="sldNum" idx="12"/>
          </p:nvPr>
        </p:nvSpPr>
        <p:spPr/>
        <p:txBody>
          <a:bodyPr>
            <a:normAutofit lnSpcReduction="10000"/>
          </a:bodyPr>
          <a:lstStyle/>
          <a:p>
            <a:fld id="{00000000-1234-1234-1234-123412341234}" type="slidenum">
              <a:rPr lang="en" smtClean="0"/>
              <a:pPr/>
              <a:t>34</a:t>
            </a:fld>
            <a:endParaRPr lang="en" dirty="0"/>
          </a:p>
        </p:txBody>
      </p:sp>
      <p:sp>
        <p:nvSpPr>
          <p:cNvPr id="5" name="Footer Placeholder 4">
            <a:extLst>
              <a:ext uri="{FF2B5EF4-FFF2-40B4-BE49-F238E27FC236}">
                <a16:creationId xmlns:a16="http://schemas.microsoft.com/office/drawing/2014/main" id="{22659266-A968-4F9C-A582-15454A5F175B}"/>
              </a:ext>
            </a:extLst>
          </p:cNvPr>
          <p:cNvSpPr>
            <a:spLocks noGrp="1"/>
          </p:cNvSpPr>
          <p:nvPr>
            <p:ph type="ftr" sz="quarter" idx="3"/>
          </p:nvPr>
        </p:nvSpPr>
        <p:spPr/>
        <p:txBody>
          <a:bodyPr/>
          <a:lstStyle/>
          <a:p>
            <a:r>
              <a:rPr lang="en-US"/>
              <a:t>Chapter 3 | The Story of Our Constitution </a:t>
            </a:r>
            <a:endParaRPr lang="en-US" dirty="0"/>
          </a:p>
        </p:txBody>
      </p:sp>
    </p:spTree>
    <p:extLst>
      <p:ext uri="{BB962C8B-B14F-4D97-AF65-F5344CB8AC3E}">
        <p14:creationId xmlns:p14="http://schemas.microsoft.com/office/powerpoint/2010/main" val="1166392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2ED7-6E1B-146B-223F-2BD5533B2713}"/>
              </a:ext>
            </a:extLst>
          </p:cNvPr>
          <p:cNvSpPr>
            <a:spLocks noGrp="1"/>
          </p:cNvSpPr>
          <p:nvPr>
            <p:ph type="title"/>
          </p:nvPr>
        </p:nvSpPr>
        <p:spPr/>
        <p:txBody>
          <a:bodyPr/>
          <a:lstStyle/>
          <a:p>
            <a:r>
              <a:rPr lang="en-US" dirty="0"/>
              <a:t>The Bill of Rights</a:t>
            </a:r>
          </a:p>
        </p:txBody>
      </p:sp>
      <p:sp>
        <p:nvSpPr>
          <p:cNvPr id="3" name="Text Placeholder 2">
            <a:extLst>
              <a:ext uri="{FF2B5EF4-FFF2-40B4-BE49-F238E27FC236}">
                <a16:creationId xmlns:a16="http://schemas.microsoft.com/office/drawing/2014/main" id="{BFCF7BB0-4207-9C8E-17B4-33173EAA1428}"/>
              </a:ext>
            </a:extLst>
          </p:cNvPr>
          <p:cNvSpPr>
            <a:spLocks noGrp="1"/>
          </p:cNvSpPr>
          <p:nvPr>
            <p:ph type="body" idx="1"/>
          </p:nvPr>
        </p:nvSpPr>
        <p:spPr/>
        <p:txBody>
          <a:bodyPr/>
          <a:lstStyle/>
          <a:p>
            <a:r>
              <a:rPr lang="en-US" b="1" i="0" dirty="0">
                <a:effectLst/>
              </a:rPr>
              <a:t>Sixth Amendment: </a:t>
            </a:r>
            <a:r>
              <a:rPr lang="en-US" b="0" i="0" dirty="0">
                <a:effectLst/>
              </a:rPr>
              <a:t>Someone accused of a crime has the right to a </a:t>
            </a:r>
            <a:r>
              <a:rPr lang="en-US" b="1" i="0" dirty="0">
                <a:effectLst/>
              </a:rPr>
              <a:t>speedy and public trial</a:t>
            </a:r>
            <a:r>
              <a:rPr lang="en-US" b="0" i="0" dirty="0">
                <a:effectLst/>
              </a:rPr>
              <a:t>, the right to trial by an </a:t>
            </a:r>
            <a:r>
              <a:rPr lang="en-US" b="1" i="0" dirty="0">
                <a:effectLst/>
              </a:rPr>
              <a:t>impartial jury </a:t>
            </a:r>
            <a:r>
              <a:rPr lang="en-US" b="0" i="0" dirty="0">
                <a:effectLst/>
              </a:rPr>
              <a:t>made up of </a:t>
            </a:r>
            <a:r>
              <a:rPr lang="en-US" b="1" i="0" dirty="0">
                <a:effectLst/>
              </a:rPr>
              <a:t>peers </a:t>
            </a:r>
            <a:r>
              <a:rPr lang="en-US" b="0" i="0" dirty="0">
                <a:effectLst/>
              </a:rPr>
              <a:t>(equals), the right to be informed of the nature of their accusations, the right to </a:t>
            </a:r>
            <a:r>
              <a:rPr lang="en-US" b="1" i="0" dirty="0">
                <a:effectLst/>
              </a:rPr>
              <a:t>confront witnesses</a:t>
            </a:r>
            <a:r>
              <a:rPr lang="en-US" b="0" i="0" dirty="0">
                <a:effectLst/>
              </a:rPr>
              <a:t>, the right to compel witnesses to appear in court, and the right to have the assistance of </a:t>
            </a:r>
            <a:r>
              <a:rPr lang="en-US" b="1" i="0" dirty="0">
                <a:effectLst/>
              </a:rPr>
              <a:t>counsel </a:t>
            </a:r>
            <a:r>
              <a:rPr lang="en-US" b="0" i="0" dirty="0">
                <a:effectLst/>
              </a:rPr>
              <a:t>(an attorney).</a:t>
            </a:r>
            <a:endParaRPr lang="en-US" dirty="0"/>
          </a:p>
        </p:txBody>
      </p:sp>
      <p:sp>
        <p:nvSpPr>
          <p:cNvPr id="4" name="Slide Number Placeholder 3">
            <a:extLst>
              <a:ext uri="{FF2B5EF4-FFF2-40B4-BE49-F238E27FC236}">
                <a16:creationId xmlns:a16="http://schemas.microsoft.com/office/drawing/2014/main" id="{8D2E97E2-9EB3-08D8-E8D5-19AF5A73BD5D}"/>
              </a:ext>
            </a:extLst>
          </p:cNvPr>
          <p:cNvSpPr>
            <a:spLocks noGrp="1"/>
          </p:cNvSpPr>
          <p:nvPr>
            <p:ph type="sldNum" idx="12"/>
          </p:nvPr>
        </p:nvSpPr>
        <p:spPr/>
        <p:txBody>
          <a:bodyPr>
            <a:normAutofit lnSpcReduction="10000"/>
          </a:bodyPr>
          <a:lstStyle/>
          <a:p>
            <a:fld id="{00000000-1234-1234-1234-123412341234}" type="slidenum">
              <a:rPr lang="en" smtClean="0"/>
              <a:pPr/>
              <a:t>35</a:t>
            </a:fld>
            <a:endParaRPr lang="en" dirty="0"/>
          </a:p>
        </p:txBody>
      </p:sp>
      <p:sp>
        <p:nvSpPr>
          <p:cNvPr id="5" name="Footer Placeholder 4">
            <a:extLst>
              <a:ext uri="{FF2B5EF4-FFF2-40B4-BE49-F238E27FC236}">
                <a16:creationId xmlns:a16="http://schemas.microsoft.com/office/drawing/2014/main" id="{22659266-A968-4F9C-A582-15454A5F175B}"/>
              </a:ext>
            </a:extLst>
          </p:cNvPr>
          <p:cNvSpPr>
            <a:spLocks noGrp="1"/>
          </p:cNvSpPr>
          <p:nvPr>
            <p:ph type="ftr" sz="quarter" idx="3"/>
          </p:nvPr>
        </p:nvSpPr>
        <p:spPr/>
        <p:txBody>
          <a:bodyPr/>
          <a:lstStyle/>
          <a:p>
            <a:r>
              <a:rPr lang="en-US"/>
              <a:t>Chapter 3 | The Story of Our Constitution </a:t>
            </a:r>
            <a:endParaRPr lang="en-US" dirty="0"/>
          </a:p>
        </p:txBody>
      </p:sp>
    </p:spTree>
    <p:extLst>
      <p:ext uri="{BB962C8B-B14F-4D97-AF65-F5344CB8AC3E}">
        <p14:creationId xmlns:p14="http://schemas.microsoft.com/office/powerpoint/2010/main" val="1907410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2A0F-78EC-E6E1-3C29-DF9FBDEA29CC}"/>
              </a:ext>
            </a:extLst>
          </p:cNvPr>
          <p:cNvSpPr>
            <a:spLocks noGrp="1"/>
          </p:cNvSpPr>
          <p:nvPr>
            <p:ph type="title"/>
          </p:nvPr>
        </p:nvSpPr>
        <p:spPr/>
        <p:txBody>
          <a:bodyPr/>
          <a:lstStyle/>
          <a:p>
            <a:r>
              <a:rPr lang="en-US" dirty="0"/>
              <a:t>The Bill of Rights</a:t>
            </a:r>
          </a:p>
        </p:txBody>
      </p:sp>
      <p:sp>
        <p:nvSpPr>
          <p:cNvPr id="3" name="Text Placeholder 2">
            <a:extLst>
              <a:ext uri="{FF2B5EF4-FFF2-40B4-BE49-F238E27FC236}">
                <a16:creationId xmlns:a16="http://schemas.microsoft.com/office/drawing/2014/main" id="{39A703FA-3DBE-90CF-6736-C821ED51CD3C}"/>
              </a:ext>
            </a:extLst>
          </p:cNvPr>
          <p:cNvSpPr>
            <a:spLocks noGrp="1"/>
          </p:cNvSpPr>
          <p:nvPr>
            <p:ph type="body" idx="1"/>
          </p:nvPr>
        </p:nvSpPr>
        <p:spPr>
          <a:xfrm>
            <a:off x="415600" y="1536633"/>
            <a:ext cx="10994522" cy="4414233"/>
          </a:xfrm>
        </p:spPr>
        <p:txBody>
          <a:bodyPr/>
          <a:lstStyle/>
          <a:p>
            <a:r>
              <a:rPr lang="en-US" b="1" dirty="0"/>
              <a:t>Seventh Amendment</a:t>
            </a:r>
            <a:r>
              <a:rPr lang="en-US" dirty="0"/>
              <a:t>: People also have the right to a trial by jury in many civil (non-criminal) cases.</a:t>
            </a:r>
          </a:p>
          <a:p>
            <a:r>
              <a:rPr lang="en-US" b="1" dirty="0"/>
              <a:t>Eighth Amendment</a:t>
            </a:r>
            <a:r>
              <a:rPr lang="en-US" dirty="0"/>
              <a:t>: A person can post </a:t>
            </a:r>
            <a:r>
              <a:rPr lang="en-US" b="1" dirty="0"/>
              <a:t>bail</a:t>
            </a:r>
            <a:r>
              <a:rPr lang="en-US" dirty="0"/>
              <a:t> to leave jail while awaiting trial. The government cannot demand an excessive amount for bail. Any fines on the defendant should not be excessive. No individual should suffer </a:t>
            </a:r>
            <a:r>
              <a:rPr lang="en-US" b="1" dirty="0"/>
              <a:t>cruel and unusual punishment</a:t>
            </a:r>
            <a:r>
              <a:rPr lang="en-US" dirty="0"/>
              <a:t> for committing a crime.</a:t>
            </a:r>
          </a:p>
          <a:p>
            <a:r>
              <a:rPr lang="en-US" b="1" dirty="0"/>
              <a:t>Ninth Amendment</a:t>
            </a:r>
            <a:r>
              <a:rPr lang="en-US" dirty="0"/>
              <a:t>: Other rights not specifically listed in these amendments that may also be protected.</a:t>
            </a:r>
          </a:p>
          <a:p>
            <a:r>
              <a:rPr lang="en-US" b="1" dirty="0"/>
              <a:t>Tenth Amendment: </a:t>
            </a:r>
            <a:r>
              <a:rPr lang="en-US" dirty="0"/>
              <a:t>All rights and powers not given to the federal government by the Constitution are </a:t>
            </a:r>
            <a:r>
              <a:rPr lang="en-US" b="1" dirty="0"/>
              <a:t>reserved</a:t>
            </a:r>
            <a:r>
              <a:rPr lang="en-US" dirty="0"/>
              <a:t> for the states and the people.</a:t>
            </a:r>
          </a:p>
        </p:txBody>
      </p:sp>
      <p:sp>
        <p:nvSpPr>
          <p:cNvPr id="4" name="Slide Number Placeholder 3">
            <a:extLst>
              <a:ext uri="{FF2B5EF4-FFF2-40B4-BE49-F238E27FC236}">
                <a16:creationId xmlns:a16="http://schemas.microsoft.com/office/drawing/2014/main" id="{75E1C06B-DBA2-C194-E4C2-CBCFCF21998C}"/>
              </a:ext>
            </a:extLst>
          </p:cNvPr>
          <p:cNvSpPr>
            <a:spLocks noGrp="1"/>
          </p:cNvSpPr>
          <p:nvPr>
            <p:ph type="sldNum" idx="12"/>
          </p:nvPr>
        </p:nvSpPr>
        <p:spPr/>
        <p:txBody>
          <a:bodyPr>
            <a:normAutofit lnSpcReduction="10000"/>
          </a:bodyPr>
          <a:lstStyle/>
          <a:p>
            <a:fld id="{00000000-1234-1234-1234-123412341234}" type="slidenum">
              <a:rPr lang="en" smtClean="0"/>
              <a:pPr/>
              <a:t>36</a:t>
            </a:fld>
            <a:endParaRPr lang="en" dirty="0"/>
          </a:p>
        </p:txBody>
      </p:sp>
      <p:sp>
        <p:nvSpPr>
          <p:cNvPr id="5" name="Footer Placeholder 4">
            <a:extLst>
              <a:ext uri="{FF2B5EF4-FFF2-40B4-BE49-F238E27FC236}">
                <a16:creationId xmlns:a16="http://schemas.microsoft.com/office/drawing/2014/main" id="{D619382A-7671-2952-B5FE-8D5410F752F8}"/>
              </a:ext>
            </a:extLst>
          </p:cNvPr>
          <p:cNvSpPr>
            <a:spLocks noGrp="1"/>
          </p:cNvSpPr>
          <p:nvPr>
            <p:ph type="ftr" sz="quarter" idx="3"/>
          </p:nvPr>
        </p:nvSpPr>
        <p:spPr/>
        <p:txBody>
          <a:bodyPr/>
          <a:lstStyle/>
          <a:p>
            <a:r>
              <a:rPr lang="en-US"/>
              <a:t>Chapter 3 | The Story of Our Constitution </a:t>
            </a:r>
            <a:endParaRPr lang="en-US" dirty="0"/>
          </a:p>
        </p:txBody>
      </p:sp>
    </p:spTree>
    <p:extLst>
      <p:ext uri="{BB962C8B-B14F-4D97-AF65-F5344CB8AC3E}">
        <p14:creationId xmlns:p14="http://schemas.microsoft.com/office/powerpoint/2010/main" val="2797680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DFDB"/>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BF306-AE0A-0227-8203-2D899C1D49D1}"/>
              </a:ext>
            </a:extLst>
          </p:cNvPr>
          <p:cNvSpPr>
            <a:spLocks noGrp="1"/>
          </p:cNvSpPr>
          <p:nvPr>
            <p:ph sz="half" idx="1"/>
          </p:nvPr>
        </p:nvSpPr>
        <p:spPr/>
        <p:txBody>
          <a:bodyPr>
            <a:normAutofit lnSpcReduction="10000"/>
          </a:bodyPr>
          <a:lstStyle/>
          <a:p>
            <a:r>
              <a:rPr lang="en-US" b="0" i="0" dirty="0">
                <a:effectLst/>
              </a:rPr>
              <a:t>Government</a:t>
            </a:r>
          </a:p>
          <a:p>
            <a:r>
              <a:rPr lang="en-US" b="0" i="0" dirty="0">
                <a:effectLst/>
              </a:rPr>
              <a:t>State constitutions</a:t>
            </a:r>
          </a:p>
          <a:p>
            <a:r>
              <a:rPr lang="en-US" b="0" i="0" dirty="0">
                <a:effectLst/>
              </a:rPr>
              <a:t>Articles of Confederation</a:t>
            </a:r>
          </a:p>
          <a:p>
            <a:r>
              <a:rPr lang="en-US" b="0" i="0" dirty="0">
                <a:effectLst/>
              </a:rPr>
              <a:t>Confederation Congress</a:t>
            </a:r>
          </a:p>
          <a:p>
            <a:r>
              <a:rPr lang="en-US" b="0" i="0" dirty="0">
                <a:effectLst/>
              </a:rPr>
              <a:t>Land Ordinance of 1785</a:t>
            </a:r>
          </a:p>
          <a:p>
            <a:r>
              <a:rPr lang="en-US" b="0" i="0" dirty="0">
                <a:effectLst/>
              </a:rPr>
              <a:t>Northwest Ordinance of 1787</a:t>
            </a:r>
          </a:p>
          <a:p>
            <a:r>
              <a:rPr lang="en-US" b="0" i="0" dirty="0">
                <a:effectLst/>
              </a:rPr>
              <a:t>Daniel Shays</a:t>
            </a:r>
          </a:p>
          <a:p>
            <a:r>
              <a:rPr lang="en-US" b="0" i="0" dirty="0">
                <a:effectLst/>
              </a:rPr>
              <a:t>Shays’ Rebellion</a:t>
            </a:r>
          </a:p>
          <a:p>
            <a:r>
              <a:rPr lang="en-US" b="0" i="0" dirty="0">
                <a:effectLst/>
              </a:rPr>
              <a:t>Constitutional Convention</a:t>
            </a:r>
          </a:p>
          <a:p>
            <a:r>
              <a:rPr lang="en-US" b="0" i="0" dirty="0">
                <a:effectLst/>
              </a:rPr>
              <a:t>James Madison</a:t>
            </a:r>
          </a:p>
          <a:p>
            <a:r>
              <a:rPr lang="en-US" b="0" i="0" dirty="0">
                <a:effectLst/>
              </a:rPr>
              <a:t>Great Compromise</a:t>
            </a:r>
          </a:p>
          <a:p>
            <a:r>
              <a:rPr lang="en-US" b="0" i="0" dirty="0">
                <a:effectLst/>
              </a:rPr>
              <a:t>Three-Fifths Compromise</a:t>
            </a:r>
            <a:endParaRPr lang="en-US" dirty="0"/>
          </a:p>
        </p:txBody>
      </p:sp>
      <p:sp>
        <p:nvSpPr>
          <p:cNvPr id="3" name="Content Placeholder 2">
            <a:extLst>
              <a:ext uri="{FF2B5EF4-FFF2-40B4-BE49-F238E27FC236}">
                <a16:creationId xmlns:a16="http://schemas.microsoft.com/office/drawing/2014/main" id="{E9999E8F-50D1-42CC-FB95-5DE4EBD46BF1}"/>
              </a:ext>
            </a:extLst>
          </p:cNvPr>
          <p:cNvSpPr>
            <a:spLocks noGrp="1"/>
          </p:cNvSpPr>
          <p:nvPr>
            <p:ph sz="half" idx="2"/>
          </p:nvPr>
        </p:nvSpPr>
        <p:spPr/>
        <p:txBody>
          <a:bodyPr>
            <a:normAutofit lnSpcReduction="10000"/>
          </a:bodyPr>
          <a:lstStyle/>
          <a:p>
            <a:r>
              <a:rPr lang="en-US" b="0" i="0" dirty="0">
                <a:effectLst/>
              </a:rPr>
              <a:t>Limited government</a:t>
            </a:r>
          </a:p>
          <a:p>
            <a:r>
              <a:rPr lang="en-US" b="0" i="0" dirty="0">
                <a:effectLst/>
              </a:rPr>
              <a:t>Preamble</a:t>
            </a:r>
          </a:p>
          <a:p>
            <a:r>
              <a:rPr lang="en-US" b="0" i="0" dirty="0">
                <a:effectLst/>
              </a:rPr>
              <a:t>“We the People”</a:t>
            </a:r>
          </a:p>
          <a:p>
            <a:r>
              <a:rPr lang="en-US" b="0" i="0" dirty="0">
                <a:effectLst/>
              </a:rPr>
              <a:t>Congress</a:t>
            </a:r>
          </a:p>
          <a:p>
            <a:r>
              <a:rPr lang="en-US" b="0" i="0" dirty="0">
                <a:effectLst/>
              </a:rPr>
              <a:t>Senate</a:t>
            </a:r>
          </a:p>
          <a:p>
            <a:r>
              <a:rPr lang="en-US" b="0" i="0" dirty="0">
                <a:effectLst/>
              </a:rPr>
              <a:t>House of Representatives</a:t>
            </a:r>
          </a:p>
          <a:p>
            <a:r>
              <a:rPr lang="en-US" b="0" i="0" dirty="0">
                <a:effectLst/>
              </a:rPr>
              <a:t>President</a:t>
            </a:r>
          </a:p>
          <a:p>
            <a:r>
              <a:rPr lang="en-US" b="0" i="0" dirty="0">
                <a:effectLst/>
              </a:rPr>
              <a:t>Electoral College</a:t>
            </a:r>
          </a:p>
          <a:p>
            <a:r>
              <a:rPr lang="en-US" b="0" i="0" dirty="0">
                <a:effectLst/>
              </a:rPr>
              <a:t>Supreme Court</a:t>
            </a:r>
          </a:p>
          <a:p>
            <a:r>
              <a:rPr lang="en-US" b="0" i="0" dirty="0">
                <a:effectLst/>
              </a:rPr>
              <a:t>Separation of powers</a:t>
            </a:r>
          </a:p>
          <a:p>
            <a:r>
              <a:rPr lang="en-US" b="0" i="0" dirty="0">
                <a:effectLst/>
              </a:rPr>
              <a:t>Legislature</a:t>
            </a:r>
          </a:p>
          <a:p>
            <a:r>
              <a:rPr lang="en-US" b="0" i="0" dirty="0">
                <a:effectLst/>
              </a:rPr>
              <a:t>Executive</a:t>
            </a:r>
            <a:endParaRPr lang="en-US" dirty="0"/>
          </a:p>
        </p:txBody>
      </p:sp>
      <p:sp>
        <p:nvSpPr>
          <p:cNvPr id="4" name="Slide Number Placeholder 3">
            <a:extLst>
              <a:ext uri="{FF2B5EF4-FFF2-40B4-BE49-F238E27FC236}">
                <a16:creationId xmlns:a16="http://schemas.microsoft.com/office/drawing/2014/main" id="{01077AB7-7346-15E1-CB39-77176595FB7A}"/>
              </a:ext>
            </a:extLst>
          </p:cNvPr>
          <p:cNvSpPr>
            <a:spLocks noGrp="1"/>
          </p:cNvSpPr>
          <p:nvPr>
            <p:ph type="sldNum" sz="quarter" idx="12"/>
          </p:nvPr>
        </p:nvSpPr>
        <p:spPr/>
        <p:txBody>
          <a:bodyPr/>
          <a:lstStyle/>
          <a:p>
            <a:fld id="{6AC54FAE-8302-4243-A9D8-D98FAC6724B0}" type="slidenum">
              <a:rPr lang="en-US" smtClean="0"/>
              <a:pPr/>
              <a:t>4</a:t>
            </a:fld>
            <a:endParaRPr lang="en-US" dirty="0"/>
          </a:p>
        </p:txBody>
      </p:sp>
      <p:sp>
        <p:nvSpPr>
          <p:cNvPr id="5" name="Content Placeholder 4">
            <a:extLst>
              <a:ext uri="{FF2B5EF4-FFF2-40B4-BE49-F238E27FC236}">
                <a16:creationId xmlns:a16="http://schemas.microsoft.com/office/drawing/2014/main" id="{F6A0CB22-2B63-F3D5-6E2F-BF9EDD6D0859}"/>
              </a:ext>
            </a:extLst>
          </p:cNvPr>
          <p:cNvSpPr>
            <a:spLocks noGrp="1"/>
          </p:cNvSpPr>
          <p:nvPr>
            <p:ph sz="half" idx="13"/>
          </p:nvPr>
        </p:nvSpPr>
        <p:spPr/>
        <p:txBody>
          <a:bodyPr/>
          <a:lstStyle/>
          <a:p>
            <a:r>
              <a:rPr lang="en-US" dirty="0"/>
              <a:t>Judiciary</a:t>
            </a:r>
          </a:p>
          <a:p>
            <a:r>
              <a:rPr lang="en-US" dirty="0"/>
              <a:t>Checks and balances</a:t>
            </a:r>
          </a:p>
          <a:p>
            <a:r>
              <a:rPr lang="en-US" dirty="0"/>
              <a:t>Federalism</a:t>
            </a:r>
          </a:p>
          <a:p>
            <a:r>
              <a:rPr lang="en-US" dirty="0"/>
              <a:t>Ratification</a:t>
            </a:r>
          </a:p>
          <a:p>
            <a:r>
              <a:rPr lang="en-US" dirty="0"/>
              <a:t>Federalists</a:t>
            </a:r>
          </a:p>
          <a:p>
            <a:r>
              <a:rPr lang="en-US" dirty="0"/>
              <a:t>Anti-Federalists</a:t>
            </a:r>
          </a:p>
          <a:p>
            <a:r>
              <a:rPr lang="en-US" dirty="0"/>
              <a:t>Alexander Hamilton</a:t>
            </a:r>
          </a:p>
          <a:p>
            <a:r>
              <a:rPr lang="en-US" i="1" dirty="0"/>
              <a:t>The Federalist Papers</a:t>
            </a:r>
          </a:p>
          <a:p>
            <a:r>
              <a:rPr lang="en-US" dirty="0"/>
              <a:t>Bill of Rights</a:t>
            </a:r>
          </a:p>
          <a:p>
            <a:r>
              <a:rPr lang="en-US" dirty="0"/>
              <a:t>First Amendment</a:t>
            </a:r>
          </a:p>
          <a:p>
            <a:r>
              <a:rPr lang="en-US" dirty="0"/>
              <a:t>Freedom of religion</a:t>
            </a:r>
          </a:p>
        </p:txBody>
      </p:sp>
      <p:sp>
        <p:nvSpPr>
          <p:cNvPr id="6" name="Footer Placeholder 5">
            <a:extLst>
              <a:ext uri="{FF2B5EF4-FFF2-40B4-BE49-F238E27FC236}">
                <a16:creationId xmlns:a16="http://schemas.microsoft.com/office/drawing/2014/main" id="{165EA3C0-8696-A226-E865-D678D767BA84}"/>
              </a:ext>
            </a:extLst>
          </p:cNvPr>
          <p:cNvSpPr>
            <a:spLocks noGrp="1"/>
          </p:cNvSpPr>
          <p:nvPr>
            <p:ph type="ftr" sz="quarter" idx="3"/>
          </p:nvPr>
        </p:nvSpPr>
        <p:spPr/>
        <p:txBody>
          <a:bodyPr/>
          <a:lstStyle/>
          <a:p>
            <a:r>
              <a:rPr lang="en-US" dirty="0"/>
              <a:t>Chapter 3 | The Story of Our Constitution </a:t>
            </a:r>
          </a:p>
        </p:txBody>
      </p:sp>
      <p:sp>
        <p:nvSpPr>
          <p:cNvPr id="7" name="Title 6">
            <a:extLst>
              <a:ext uri="{FF2B5EF4-FFF2-40B4-BE49-F238E27FC236}">
                <a16:creationId xmlns:a16="http://schemas.microsoft.com/office/drawing/2014/main" id="{ACF23DD6-B71D-0E51-7D11-147A889F67F2}"/>
              </a:ext>
            </a:extLst>
          </p:cNvPr>
          <p:cNvSpPr>
            <a:spLocks noGrp="1"/>
          </p:cNvSpPr>
          <p:nvPr>
            <p:ph type="title"/>
          </p:nvPr>
        </p:nvSpPr>
        <p:spPr/>
        <p:txBody>
          <a:bodyPr/>
          <a:lstStyle/>
          <a:p>
            <a:r>
              <a:rPr lang="en-US" sz="3600" dirty="0">
                <a:latin typeface="Bree Serif"/>
                <a:ea typeface="Bree Serif"/>
                <a:cs typeface="Bree Serif"/>
                <a:sym typeface="Bree Serif"/>
              </a:rPr>
              <a:t>Names and Terms You Should Know</a:t>
            </a:r>
            <a:endParaRPr lang="en-US" dirty="0"/>
          </a:p>
        </p:txBody>
      </p:sp>
    </p:spTree>
    <p:extLst>
      <p:ext uri="{BB962C8B-B14F-4D97-AF65-F5344CB8AC3E}">
        <p14:creationId xmlns:p14="http://schemas.microsoft.com/office/powerpoint/2010/main" val="383127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undefined">
            <a:extLst>
              <a:ext uri="{FF2B5EF4-FFF2-40B4-BE49-F238E27FC236}">
                <a16:creationId xmlns:a16="http://schemas.microsoft.com/office/drawing/2014/main" id="{350D5055-A971-3F61-F117-5A8D7A070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41" r="4168"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8463A2-40E9-8384-5D1C-41F1C918DE81}"/>
              </a:ext>
            </a:extLst>
          </p:cNvPr>
          <p:cNvSpPr>
            <a:spLocks noGrp="1"/>
          </p:cNvSpPr>
          <p:nvPr>
            <p:ph type="title"/>
          </p:nvPr>
        </p:nvSpPr>
        <p:spPr>
          <a:xfrm>
            <a:off x="7531610" y="365125"/>
            <a:ext cx="3822189" cy="1899912"/>
          </a:xfrm>
        </p:spPr>
        <p:txBody>
          <a:bodyPr vert="horz" lIns="91440" tIns="45720" rIns="91440" bIns="45720" rtlCol="0" anchor="ctr">
            <a:normAutofit fontScale="90000"/>
          </a:bodyPr>
          <a:lstStyle/>
          <a:p>
            <a:pPr>
              <a:lnSpc>
                <a:spcPct val="90000"/>
              </a:lnSpc>
              <a:spcBef>
                <a:spcPct val="0"/>
              </a:spcBef>
            </a:pPr>
            <a:r>
              <a:rPr lang="en-US" sz="4000" dirty="0"/>
              <a:t>A Bold New Experiment: The “Critical Period”</a:t>
            </a:r>
          </a:p>
        </p:txBody>
      </p:sp>
      <p:sp>
        <p:nvSpPr>
          <p:cNvPr id="3" name="Text Placeholder 2">
            <a:extLst>
              <a:ext uri="{FF2B5EF4-FFF2-40B4-BE49-F238E27FC236}">
                <a16:creationId xmlns:a16="http://schemas.microsoft.com/office/drawing/2014/main" id="{A66961BF-15F5-4933-91B8-1D6E79CB7B80}"/>
              </a:ext>
            </a:extLst>
          </p:cNvPr>
          <p:cNvSpPr>
            <a:spLocks noGrp="1"/>
          </p:cNvSpPr>
          <p:nvPr>
            <p:ph type="body" idx="1"/>
          </p:nvPr>
        </p:nvSpPr>
        <p:spPr>
          <a:xfrm>
            <a:off x="7531610" y="2434201"/>
            <a:ext cx="3822189" cy="3742762"/>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dirty="0">
                <a:ea typeface="+mn-ea"/>
                <a:cs typeface="+mn-cs"/>
              </a:rPr>
              <a:t>The first years after the American Revolution—from 1781 to 1787—are known to historians as the “</a:t>
            </a:r>
            <a:r>
              <a:rPr lang="en-US" sz="1600" b="1" dirty="0">
                <a:ea typeface="+mn-ea"/>
                <a:cs typeface="+mn-cs"/>
              </a:rPr>
              <a:t>critical period</a:t>
            </a:r>
            <a:r>
              <a:rPr lang="en-US" sz="1600" dirty="0">
                <a:ea typeface="+mn-ea"/>
                <a:cs typeface="+mn-cs"/>
              </a:rPr>
              <a:t>.”</a:t>
            </a:r>
          </a:p>
          <a:p>
            <a:pPr indent="-228600">
              <a:lnSpc>
                <a:spcPct val="90000"/>
              </a:lnSpc>
              <a:spcAft>
                <a:spcPts val="600"/>
              </a:spcAft>
              <a:buFont typeface="Arial" panose="020B0604020202020204" pitchFamily="34" charset="0"/>
              <a:buChar char="•"/>
            </a:pPr>
            <a:r>
              <a:rPr lang="en-US" sz="1600" dirty="0">
                <a:ea typeface="+mn-ea"/>
                <a:cs typeface="+mn-cs"/>
              </a:rPr>
              <a:t>No colony had ever declared independence.</a:t>
            </a:r>
          </a:p>
          <a:p>
            <a:pPr indent="-228600">
              <a:lnSpc>
                <a:spcPct val="90000"/>
              </a:lnSpc>
              <a:spcAft>
                <a:spcPts val="600"/>
              </a:spcAft>
              <a:buFont typeface="Arial" panose="020B0604020202020204" pitchFamily="34" charset="0"/>
              <a:buChar char="•"/>
            </a:pPr>
            <a:r>
              <a:rPr lang="en-US" sz="1600" dirty="0">
                <a:ea typeface="+mn-ea"/>
                <a:cs typeface="+mn-cs"/>
              </a:rPr>
              <a:t>No large country had ever chosen to be governed by a </a:t>
            </a:r>
            <a:r>
              <a:rPr lang="en-US" sz="1600" b="1" dirty="0">
                <a:solidFill>
                  <a:schemeClr val="accent6"/>
                </a:solidFill>
                <a:ea typeface="+mn-ea"/>
                <a:cs typeface="+mn-cs"/>
              </a:rPr>
              <a:t>representative democracy</a:t>
            </a:r>
            <a:r>
              <a:rPr lang="en-US" sz="1600" dirty="0">
                <a:ea typeface="+mn-ea"/>
                <a:cs typeface="+mn-cs"/>
              </a:rPr>
              <a:t>.</a:t>
            </a:r>
          </a:p>
          <a:p>
            <a:pPr indent="-228600">
              <a:lnSpc>
                <a:spcPct val="90000"/>
              </a:lnSpc>
              <a:spcAft>
                <a:spcPts val="600"/>
              </a:spcAft>
              <a:buFont typeface="Arial" panose="020B0604020202020204" pitchFamily="34" charset="0"/>
              <a:buChar char="•"/>
            </a:pPr>
            <a:r>
              <a:rPr lang="en-US" sz="1600" dirty="0">
                <a:ea typeface="+mn-ea"/>
                <a:cs typeface="+mn-cs"/>
              </a:rPr>
              <a:t>American independence was a great experiment and it was not at all certain that the country would</a:t>
            </a:r>
            <a:br>
              <a:rPr lang="en-US" sz="1600" dirty="0">
                <a:ea typeface="+mn-ea"/>
                <a:cs typeface="+mn-cs"/>
              </a:rPr>
            </a:br>
            <a:r>
              <a:rPr lang="en-US" sz="1600" dirty="0">
                <a:ea typeface="+mn-ea"/>
                <a:cs typeface="+mn-cs"/>
              </a:rPr>
              <a:t>survive.</a:t>
            </a:r>
          </a:p>
        </p:txBody>
      </p:sp>
      <p:sp>
        <p:nvSpPr>
          <p:cNvPr id="5" name="Footer Placeholder 4">
            <a:extLst>
              <a:ext uri="{FF2B5EF4-FFF2-40B4-BE49-F238E27FC236}">
                <a16:creationId xmlns:a16="http://schemas.microsoft.com/office/drawing/2014/main" id="{4FEF5EB1-CE4D-C265-2103-10CD3C3B1B57}"/>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spcAft>
                <a:spcPts val="600"/>
              </a:spcAft>
              <a:defRPr/>
            </a:pPr>
            <a:r>
              <a:rPr lang="en-US" kern="1200" dirty="0">
                <a:solidFill>
                  <a:srgbClr val="FFFFFF"/>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98F874C3-E972-DDAE-CB6F-4CD03D703712}"/>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mtClean="0">
                <a:solidFill>
                  <a:prstClr val="black">
                    <a:tint val="75000"/>
                  </a:prstClr>
                </a:solidFill>
                <a:latin typeface="Calibri" panose="020F0502020204030204"/>
                <a:ea typeface="+mn-ea"/>
                <a:cs typeface="+mn-cs"/>
              </a:rPr>
              <a:pPr>
                <a:spcAft>
                  <a:spcPts val="600"/>
                </a:spcAft>
                <a:buClrTx/>
                <a:buSzTx/>
                <a:defRPr/>
              </a:pPr>
              <a:t>5</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1573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FC2C1-89CD-9D38-AA06-C79681516DC3}"/>
              </a:ext>
            </a:extLst>
          </p:cNvPr>
          <p:cNvSpPr>
            <a:spLocks noGrp="1"/>
          </p:cNvSpPr>
          <p:nvPr>
            <p:ph type="title"/>
          </p:nvPr>
        </p:nvSpPr>
        <p:spPr>
          <a:xfrm>
            <a:off x="640080" y="325369"/>
            <a:ext cx="4276477" cy="1956841"/>
          </a:xfrm>
        </p:spPr>
        <p:txBody>
          <a:bodyPr vert="horz" lIns="91440" tIns="45720" rIns="91440" bIns="45720" rtlCol="0" anchor="b">
            <a:normAutofit/>
          </a:bodyPr>
          <a:lstStyle/>
          <a:p>
            <a:pPr>
              <a:lnSpc>
                <a:spcPct val="90000"/>
              </a:lnSpc>
              <a:spcBef>
                <a:spcPct val="0"/>
              </a:spcBef>
            </a:pPr>
            <a:r>
              <a:rPr lang="en-US" b="0" i="0" dirty="0">
                <a:effectLst/>
              </a:rPr>
              <a:t>The State Constitutions</a:t>
            </a:r>
            <a:endParaRPr lang="en-US" sz="5400" dirty="0"/>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5BAB640-8ECB-B1D6-DFDF-C8FE10844205}"/>
              </a:ext>
            </a:extLst>
          </p:cNvPr>
          <p:cNvSpPr>
            <a:spLocks noGrp="1"/>
          </p:cNvSpPr>
          <p:nvPr>
            <p:ph type="body" idx="1"/>
          </p:nvPr>
        </p:nvSpPr>
        <p:spPr>
          <a:xfrm>
            <a:off x="640080" y="2872899"/>
            <a:ext cx="4157207" cy="3320668"/>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a typeface="+mn-ea"/>
                <a:cs typeface="+mn-cs"/>
              </a:rPr>
              <a:t>Each colony became an independent state.</a:t>
            </a:r>
          </a:p>
          <a:p>
            <a:pPr indent="-228600">
              <a:lnSpc>
                <a:spcPct val="90000"/>
              </a:lnSpc>
              <a:spcAft>
                <a:spcPts val="600"/>
              </a:spcAft>
              <a:buFont typeface="Arial" panose="020B0604020202020204" pitchFamily="34" charset="0"/>
              <a:buChar char="•"/>
            </a:pPr>
            <a:r>
              <a:rPr lang="en-US" sz="2000" dirty="0">
                <a:ea typeface="+mn-ea"/>
                <a:cs typeface="+mn-cs"/>
              </a:rPr>
              <a:t>Each state wrote its own constitution.</a:t>
            </a:r>
          </a:p>
          <a:p>
            <a:pPr indent="-228600">
              <a:lnSpc>
                <a:spcPct val="90000"/>
              </a:lnSpc>
              <a:spcAft>
                <a:spcPts val="600"/>
              </a:spcAft>
              <a:buFont typeface="Arial" panose="020B0604020202020204" pitchFamily="34" charset="0"/>
              <a:buChar char="•"/>
            </a:pPr>
            <a:r>
              <a:rPr lang="en-US" sz="2000" dirty="0">
                <a:ea typeface="+mn-ea"/>
                <a:cs typeface="+mn-cs"/>
              </a:rPr>
              <a:t>Each state constitution established a republican form of government. Most </a:t>
            </a:r>
            <a:r>
              <a:rPr lang="en-US" sz="2000" b="1" dirty="0">
                <a:ea typeface="+mn-ea"/>
                <a:cs typeface="+mn-cs"/>
              </a:rPr>
              <a:t>state constitutions</a:t>
            </a:r>
            <a:r>
              <a:rPr lang="en-US" sz="2000" dirty="0">
                <a:ea typeface="+mn-ea"/>
                <a:cs typeface="+mn-cs"/>
              </a:rPr>
              <a:t> had a bill of rights.</a:t>
            </a:r>
          </a:p>
        </p:txBody>
      </p:sp>
      <p:pic>
        <p:nvPicPr>
          <p:cNvPr id="2050" name="Picture 2" descr="undefined">
            <a:extLst>
              <a:ext uri="{FF2B5EF4-FFF2-40B4-BE49-F238E27FC236}">
                <a16:creationId xmlns:a16="http://schemas.microsoft.com/office/drawing/2014/main" id="{7AD1871B-BBA2-F1BC-7644-11C6D74FA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42" r="2613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E8F21EA-7204-5824-2769-96DF9B87D23C}"/>
              </a:ext>
            </a:extLst>
          </p:cNvPr>
          <p:cNvSpPr>
            <a:spLocks noGrp="1"/>
          </p:cNvSpPr>
          <p:nvPr>
            <p:ph type="ftr" sz="quarter" idx="3"/>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93340C59-B529-1511-ED66-306C74442029}"/>
              </a:ext>
            </a:extLst>
          </p:cNvPr>
          <p:cNvSpPr>
            <a:spLocks noGrp="1"/>
          </p:cNvSpPr>
          <p:nvPr>
            <p:ph type="sldNum" idx="12"/>
          </p:nvPr>
        </p:nvSpPr>
        <p:spPr>
          <a:xfrm>
            <a:off x="10439400" y="6356350"/>
            <a:ext cx="914400"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rgbClr val="FFFFFF"/>
                </a:solidFill>
                <a:latin typeface="Calibri" panose="020F0502020204030204"/>
                <a:ea typeface="+mn-ea"/>
                <a:cs typeface="+mn-cs"/>
              </a:rPr>
              <a:pPr>
                <a:spcAft>
                  <a:spcPts val="600"/>
                </a:spcAft>
                <a:buClrTx/>
                <a:buSzTx/>
                <a:defRPr/>
              </a:pPr>
              <a:t>6</a:t>
            </a:fld>
            <a:endParaRPr lang="en-US">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956495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E29E-0295-CF58-0DB1-3C23B102AF47}"/>
              </a:ext>
            </a:extLst>
          </p:cNvPr>
          <p:cNvSpPr>
            <a:spLocks noGrp="1"/>
          </p:cNvSpPr>
          <p:nvPr>
            <p:ph type="title"/>
          </p:nvPr>
        </p:nvSpPr>
        <p:spPr/>
        <p:txBody>
          <a:bodyPr>
            <a:normAutofit/>
          </a:bodyPr>
          <a:lstStyle/>
          <a:p>
            <a:r>
              <a:rPr lang="en-US" sz="3200" dirty="0"/>
              <a:t>The Articles of Confederation</a:t>
            </a:r>
          </a:p>
        </p:txBody>
      </p:sp>
      <p:sp>
        <p:nvSpPr>
          <p:cNvPr id="3" name="Text Placeholder 2">
            <a:extLst>
              <a:ext uri="{FF2B5EF4-FFF2-40B4-BE49-F238E27FC236}">
                <a16:creationId xmlns:a16="http://schemas.microsoft.com/office/drawing/2014/main" id="{43A5B6B5-0F48-4BBC-BB31-AAF9A901DC42}"/>
              </a:ext>
            </a:extLst>
          </p:cNvPr>
          <p:cNvSpPr>
            <a:spLocks noGrp="1"/>
          </p:cNvSpPr>
          <p:nvPr>
            <p:ph type="body" idx="1"/>
          </p:nvPr>
        </p:nvSpPr>
        <p:spPr>
          <a:xfrm>
            <a:off x="415599" y="1536633"/>
            <a:ext cx="5680401" cy="4414233"/>
          </a:xfrm>
        </p:spPr>
        <p:txBody>
          <a:bodyPr/>
          <a:lstStyle/>
          <a:p>
            <a:r>
              <a:rPr lang="en-US" dirty="0"/>
              <a:t>After declaring independence, the colonies no longer could rely on the British government to hold them together. They had to establish some form of national government for themselves.</a:t>
            </a:r>
          </a:p>
          <a:p>
            <a:r>
              <a:rPr lang="en-US" dirty="0"/>
              <a:t>Members of the Second Continental Convention wrote the </a:t>
            </a:r>
            <a:r>
              <a:rPr lang="en-US" b="1" dirty="0"/>
              <a:t>Articles of Confederation</a:t>
            </a:r>
            <a:r>
              <a:rPr lang="en-US" dirty="0"/>
              <a:t>—the blueprint for the American government from 1781 to 1787.</a:t>
            </a:r>
          </a:p>
        </p:txBody>
      </p:sp>
      <p:sp>
        <p:nvSpPr>
          <p:cNvPr id="4" name="Slide Number Placeholder 3">
            <a:extLst>
              <a:ext uri="{FF2B5EF4-FFF2-40B4-BE49-F238E27FC236}">
                <a16:creationId xmlns:a16="http://schemas.microsoft.com/office/drawing/2014/main" id="{73318B3A-FB37-D11D-1056-DB88B8C598FC}"/>
              </a:ext>
            </a:extLst>
          </p:cNvPr>
          <p:cNvSpPr>
            <a:spLocks noGrp="1"/>
          </p:cNvSpPr>
          <p:nvPr>
            <p:ph type="sldNum" idx="12"/>
          </p:nvPr>
        </p:nvSpPr>
        <p:spPr/>
        <p:txBody>
          <a:bodyPr>
            <a:normAutofit lnSpcReduction="10000"/>
          </a:bodyPr>
          <a:lstStyle/>
          <a:p>
            <a:fld id="{00000000-1234-1234-1234-123412341234}" type="slidenum">
              <a:rPr lang="en" smtClean="0"/>
              <a:pPr/>
              <a:t>7</a:t>
            </a:fld>
            <a:endParaRPr lang="en" dirty="0"/>
          </a:p>
        </p:txBody>
      </p:sp>
      <p:sp>
        <p:nvSpPr>
          <p:cNvPr id="5" name="Footer Placeholder 4">
            <a:extLst>
              <a:ext uri="{FF2B5EF4-FFF2-40B4-BE49-F238E27FC236}">
                <a16:creationId xmlns:a16="http://schemas.microsoft.com/office/drawing/2014/main" id="{46756408-6410-9EFF-2B18-A5E28CAEB5C5}"/>
              </a:ext>
            </a:extLst>
          </p:cNvPr>
          <p:cNvSpPr>
            <a:spLocks noGrp="1"/>
          </p:cNvSpPr>
          <p:nvPr>
            <p:ph type="ftr" sz="quarter" idx="3"/>
          </p:nvPr>
        </p:nvSpPr>
        <p:spPr/>
        <p:txBody>
          <a:bodyPr/>
          <a:lstStyle/>
          <a:p>
            <a:r>
              <a:rPr lang="en-US"/>
              <a:t>Chapter 3 | The Story of Our Constitution </a:t>
            </a:r>
            <a:endParaRPr lang="en-US" dirty="0"/>
          </a:p>
        </p:txBody>
      </p:sp>
      <p:pic>
        <p:nvPicPr>
          <p:cNvPr id="10" name="Picture 2" descr="undefined">
            <a:extLst>
              <a:ext uri="{FF2B5EF4-FFF2-40B4-BE49-F238E27FC236}">
                <a16:creationId xmlns:a16="http://schemas.microsoft.com/office/drawing/2014/main" id="{3DD1A8E5-5EE9-7CA5-A72D-26A7EDF18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4833"/>
          <a:stretch>
            <a:fillRect/>
          </a:stretch>
        </p:blipFill>
        <p:spPr bwMode="auto">
          <a:xfrm>
            <a:off x="6288444"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60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175F04-D500-BF99-7876-3EF4D4CF1D9D}"/>
              </a:ext>
            </a:extLst>
          </p:cNvPr>
          <p:cNvSpPr>
            <a:spLocks noGrp="1"/>
          </p:cNvSpPr>
          <p:nvPr>
            <p:ph type="title"/>
          </p:nvPr>
        </p:nvSpPr>
        <p:spPr>
          <a:xfrm>
            <a:off x="836679" y="723898"/>
            <a:ext cx="6002110" cy="1495425"/>
          </a:xfrm>
        </p:spPr>
        <p:txBody>
          <a:bodyPr vert="horz" lIns="91440" tIns="45720" rIns="91440" bIns="45720" rtlCol="0" anchor="ctr">
            <a:normAutofit/>
          </a:bodyPr>
          <a:lstStyle/>
          <a:p>
            <a:pPr>
              <a:lnSpc>
                <a:spcPct val="90000"/>
              </a:lnSpc>
              <a:spcBef>
                <a:spcPct val="0"/>
              </a:spcBef>
            </a:pPr>
            <a:r>
              <a:rPr lang="en-US" sz="4000" dirty="0"/>
              <a:t>The Articles of Confederation</a:t>
            </a:r>
          </a:p>
        </p:txBody>
      </p:sp>
      <p:sp>
        <p:nvSpPr>
          <p:cNvPr id="3" name="Text Placeholder 2">
            <a:extLst>
              <a:ext uri="{FF2B5EF4-FFF2-40B4-BE49-F238E27FC236}">
                <a16:creationId xmlns:a16="http://schemas.microsoft.com/office/drawing/2014/main" id="{00A18929-C3BA-738F-9482-659F4A18B44F}"/>
              </a:ext>
            </a:extLst>
          </p:cNvPr>
          <p:cNvSpPr>
            <a:spLocks noGrp="1"/>
          </p:cNvSpPr>
          <p:nvPr>
            <p:ph type="body" idx="1"/>
          </p:nvPr>
        </p:nvSpPr>
        <p:spPr>
          <a:xfrm>
            <a:off x="836680" y="2405067"/>
            <a:ext cx="6002110" cy="3729034"/>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a typeface="+mn-ea"/>
                <a:cs typeface="+mn-cs"/>
              </a:rPr>
              <a:t>Americans were afraid of creating a central government that was too strong or tyrannical. </a:t>
            </a:r>
          </a:p>
          <a:p>
            <a:pPr indent="-228600">
              <a:lnSpc>
                <a:spcPct val="90000"/>
              </a:lnSpc>
              <a:spcAft>
                <a:spcPts val="600"/>
              </a:spcAft>
              <a:buFont typeface="Arial" panose="020B0604020202020204" pitchFamily="34" charset="0"/>
              <a:buChar char="•"/>
            </a:pPr>
            <a:r>
              <a:rPr lang="en-US" sz="2000" dirty="0">
                <a:ea typeface="+mn-ea"/>
                <a:cs typeface="+mn-cs"/>
              </a:rPr>
              <a:t>That was how they felt the British government had been. </a:t>
            </a:r>
          </a:p>
          <a:p>
            <a:pPr indent="-228600">
              <a:lnSpc>
                <a:spcPct val="90000"/>
              </a:lnSpc>
              <a:spcAft>
                <a:spcPts val="600"/>
              </a:spcAft>
              <a:buFont typeface="Arial" panose="020B0604020202020204" pitchFamily="34" charset="0"/>
              <a:buChar char="•"/>
            </a:pPr>
            <a:r>
              <a:rPr lang="en-US" sz="2000" dirty="0">
                <a:ea typeface="+mn-ea"/>
                <a:cs typeface="+mn-cs"/>
              </a:rPr>
              <a:t>The </a:t>
            </a:r>
            <a:r>
              <a:rPr lang="en-US" sz="2000" b="1" dirty="0">
                <a:ea typeface="+mn-ea"/>
                <a:cs typeface="+mn-cs"/>
              </a:rPr>
              <a:t>Articles of Confederation </a:t>
            </a:r>
            <a:r>
              <a:rPr lang="en-US" sz="2000" dirty="0">
                <a:ea typeface="+mn-ea"/>
                <a:cs typeface="+mn-cs"/>
              </a:rPr>
              <a:t>therefore created a very weak national government with just one branch: the “Congress” of the Confederation. </a:t>
            </a:r>
          </a:p>
          <a:p>
            <a:pPr indent="-228600">
              <a:lnSpc>
                <a:spcPct val="90000"/>
              </a:lnSpc>
              <a:spcAft>
                <a:spcPts val="600"/>
              </a:spcAft>
              <a:buFont typeface="Arial" panose="020B0604020202020204" pitchFamily="34" charset="0"/>
              <a:buChar char="•"/>
            </a:pPr>
            <a:r>
              <a:rPr lang="en-US" sz="2000" dirty="0">
                <a:ea typeface="+mn-ea"/>
                <a:cs typeface="+mn-cs"/>
              </a:rPr>
              <a:t>There was no national executive or national court system.</a:t>
            </a:r>
          </a:p>
        </p:txBody>
      </p:sp>
      <p:sp>
        <p:nvSpPr>
          <p:cNvPr id="5" name="Footer Placeholder 4">
            <a:extLst>
              <a:ext uri="{FF2B5EF4-FFF2-40B4-BE49-F238E27FC236}">
                <a16:creationId xmlns:a16="http://schemas.microsoft.com/office/drawing/2014/main" id="{8F0CFE8B-E1E4-EE69-CEEF-72C5CE69DBFE}"/>
              </a:ext>
            </a:extLst>
          </p:cNvPr>
          <p:cNvSpPr>
            <a:spLocks noGrp="1"/>
          </p:cNvSpPr>
          <p:nvPr>
            <p:ph type="ftr" sz="quarter" idx="3"/>
          </p:nvPr>
        </p:nvSpPr>
        <p:spPr>
          <a:xfrm>
            <a:off x="3195473" y="6356350"/>
            <a:ext cx="3811437" cy="365125"/>
          </a:xfrm>
        </p:spPr>
        <p:txBody>
          <a:bodyPr vert="horz" lIns="91440" tIns="45720" rIns="91440" bIns="45720" rtlCol="0" anchor="ctr">
            <a:normAutofit/>
          </a:bodyPr>
          <a:lstStyle/>
          <a:p>
            <a:pPr algn="l">
              <a:spcAft>
                <a:spcPts val="600"/>
              </a:spcAft>
              <a:defRPr/>
            </a:pPr>
            <a:r>
              <a:rPr lang="en-US" kern="1200">
                <a:solidFill>
                  <a:prstClr val="black">
                    <a:tint val="75000"/>
                  </a:prstClr>
                </a:solidFill>
                <a:latin typeface="Calibri" panose="020F0502020204030204"/>
                <a:ea typeface="+mn-ea"/>
                <a:cs typeface="+mn-cs"/>
              </a:rPr>
              <a:t>Chapter 3 | The Story of Our Constitution </a:t>
            </a:r>
          </a:p>
        </p:txBody>
      </p:sp>
      <p:sp>
        <p:nvSpPr>
          <p:cNvPr id="4" name="Slide Number Placeholder 3">
            <a:extLst>
              <a:ext uri="{FF2B5EF4-FFF2-40B4-BE49-F238E27FC236}">
                <a16:creationId xmlns:a16="http://schemas.microsoft.com/office/drawing/2014/main" id="{50211EDE-3ABF-5483-D96E-BACB8E76BF48}"/>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a:solidFill>
                  <a:srgbClr val="FFFFFF"/>
                </a:solidFill>
                <a:latin typeface="Calibri" panose="020F0502020204030204"/>
                <a:ea typeface="+mn-ea"/>
                <a:cs typeface="+mn-cs"/>
              </a:rPr>
              <a:pPr>
                <a:spcAft>
                  <a:spcPts val="600"/>
                </a:spcAft>
                <a:buClrTx/>
                <a:buSzTx/>
                <a:defRPr/>
              </a:pPr>
              <a:t>8</a:t>
            </a:fld>
            <a:endParaRPr lang="en-US">
              <a:solidFill>
                <a:srgbClr val="FFFFFF"/>
              </a:solidFill>
              <a:latin typeface="Calibri" panose="020F0502020204030204"/>
              <a:ea typeface="+mn-ea"/>
              <a:cs typeface="+mn-cs"/>
            </a:endParaRPr>
          </a:p>
        </p:txBody>
      </p:sp>
      <p:pic>
        <p:nvPicPr>
          <p:cNvPr id="6" name="Picture 5" descr="A diagram of the states of the united states&#10;&#10;Description automatically generated">
            <a:extLst>
              <a:ext uri="{FF2B5EF4-FFF2-40B4-BE49-F238E27FC236}">
                <a16:creationId xmlns:a16="http://schemas.microsoft.com/office/drawing/2014/main" id="{27536012-2762-12FB-F43E-85BC3E29535B}"/>
              </a:ext>
            </a:extLst>
          </p:cNvPr>
          <p:cNvPicPr>
            <a:picLocks noChangeAspect="1"/>
          </p:cNvPicPr>
          <p:nvPr/>
        </p:nvPicPr>
        <p:blipFill>
          <a:blip r:embed="rId2"/>
          <a:stretch>
            <a:fillRect/>
          </a:stretch>
        </p:blipFill>
        <p:spPr>
          <a:xfrm>
            <a:off x="7421926" y="0"/>
            <a:ext cx="4609814" cy="6858000"/>
          </a:xfrm>
          <a:prstGeom prst="rect">
            <a:avLst/>
          </a:prstGeom>
        </p:spPr>
      </p:pic>
      <p:sp>
        <p:nvSpPr>
          <p:cNvPr id="7" name="TextBox 6">
            <a:extLst>
              <a:ext uri="{FF2B5EF4-FFF2-40B4-BE49-F238E27FC236}">
                <a16:creationId xmlns:a16="http://schemas.microsoft.com/office/drawing/2014/main" id="{464DB710-BBE2-42BC-63CB-6FE8367E469A}"/>
              </a:ext>
            </a:extLst>
          </p:cNvPr>
          <p:cNvSpPr txBox="1"/>
          <p:nvPr/>
        </p:nvSpPr>
        <p:spPr>
          <a:xfrm>
            <a:off x="5215081" y="5275729"/>
            <a:ext cx="2820556" cy="646331"/>
          </a:xfrm>
          <a:prstGeom prst="rect">
            <a:avLst/>
          </a:prstGeom>
          <a:noFill/>
          <a:ln w="25400">
            <a:solidFill>
              <a:schemeClr val="accent2"/>
            </a:solidFill>
          </a:ln>
        </p:spPr>
        <p:txBody>
          <a:bodyPr wrap="square" rtlCol="0">
            <a:spAutoFit/>
          </a:bodyPr>
          <a:lstStyle/>
          <a:p>
            <a:r>
              <a:rPr lang="en-US" b="0" i="0" dirty="0">
                <a:solidFill>
                  <a:schemeClr val="accent2"/>
                </a:solidFill>
                <a:effectLst/>
                <a:latin typeface="Myriad Pro Light SemiCond" panose="020B0603030403020204" pitchFamily="34" charset="0"/>
              </a:rPr>
              <a:t>Each state had one vote in the Confederation Congress</a:t>
            </a:r>
            <a:endParaRPr lang="en-US" dirty="0">
              <a:solidFill>
                <a:schemeClr val="accent2"/>
              </a:solidFill>
              <a:latin typeface="Myriad Pro Light SemiCond" panose="020B0603030403020204" pitchFamily="34" charset="0"/>
            </a:endParaRPr>
          </a:p>
        </p:txBody>
      </p:sp>
    </p:spTree>
    <p:extLst>
      <p:ext uri="{BB962C8B-B14F-4D97-AF65-F5344CB8AC3E}">
        <p14:creationId xmlns:p14="http://schemas.microsoft.com/office/powerpoint/2010/main" val="3511262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966A-40BC-3503-EFF1-3096873FE345}"/>
              </a:ext>
            </a:extLst>
          </p:cNvPr>
          <p:cNvSpPr>
            <a:spLocks noGrp="1"/>
          </p:cNvSpPr>
          <p:nvPr>
            <p:ph type="title"/>
          </p:nvPr>
        </p:nvSpPr>
        <p:spPr/>
        <p:txBody>
          <a:bodyPr/>
          <a:lstStyle/>
          <a:p>
            <a:r>
              <a:rPr lang="en-US" sz="3600" dirty="0"/>
              <a:t>The Articles of Confederation</a:t>
            </a:r>
            <a:endParaRPr lang="en-US" dirty="0"/>
          </a:p>
        </p:txBody>
      </p:sp>
      <p:sp>
        <p:nvSpPr>
          <p:cNvPr id="3" name="Text Placeholder 2">
            <a:extLst>
              <a:ext uri="{FF2B5EF4-FFF2-40B4-BE49-F238E27FC236}">
                <a16:creationId xmlns:a16="http://schemas.microsoft.com/office/drawing/2014/main" id="{DC758BED-918D-A83A-3A40-AB21D64C2056}"/>
              </a:ext>
            </a:extLst>
          </p:cNvPr>
          <p:cNvSpPr>
            <a:spLocks noGrp="1"/>
          </p:cNvSpPr>
          <p:nvPr>
            <p:ph type="body" idx="1"/>
          </p:nvPr>
        </p:nvSpPr>
        <p:spPr>
          <a:xfrm>
            <a:off x="415600" y="1536633"/>
            <a:ext cx="5985200" cy="4414233"/>
          </a:xfrm>
        </p:spPr>
        <p:txBody>
          <a:bodyPr/>
          <a:lstStyle/>
          <a:p>
            <a:r>
              <a:rPr lang="en-US" dirty="0"/>
              <a:t>The </a:t>
            </a:r>
            <a:r>
              <a:rPr lang="en-US" b="1" dirty="0"/>
              <a:t>Confederation Congress </a:t>
            </a:r>
            <a:r>
              <a:rPr lang="en-US" dirty="0"/>
              <a:t>was to meet every year. It had very limited powers. </a:t>
            </a:r>
          </a:p>
          <a:p>
            <a:r>
              <a:rPr lang="en-US" dirty="0"/>
              <a:t>These included the ability to declare war, enter into treaties and alliances, resolve disputes between states, establish post offices, handle relations with Indian tribes, borrow money, build and equip a navy, and direct its own army.</a:t>
            </a:r>
          </a:p>
        </p:txBody>
      </p:sp>
      <p:sp>
        <p:nvSpPr>
          <p:cNvPr id="4" name="Slide Number Placeholder 3">
            <a:extLst>
              <a:ext uri="{FF2B5EF4-FFF2-40B4-BE49-F238E27FC236}">
                <a16:creationId xmlns:a16="http://schemas.microsoft.com/office/drawing/2014/main" id="{3D74FDA0-6270-E678-930B-E13AC0E6019A}"/>
              </a:ext>
            </a:extLst>
          </p:cNvPr>
          <p:cNvSpPr>
            <a:spLocks noGrp="1"/>
          </p:cNvSpPr>
          <p:nvPr>
            <p:ph type="sldNum" idx="12"/>
          </p:nvPr>
        </p:nvSpPr>
        <p:spPr/>
        <p:txBody>
          <a:bodyPr>
            <a:normAutofit lnSpcReduction="10000"/>
          </a:bodyPr>
          <a:lstStyle/>
          <a:p>
            <a:fld id="{00000000-1234-1234-1234-123412341234}" type="slidenum">
              <a:rPr lang="en" smtClean="0"/>
              <a:pPr/>
              <a:t>9</a:t>
            </a:fld>
            <a:endParaRPr lang="en" dirty="0"/>
          </a:p>
        </p:txBody>
      </p:sp>
      <p:sp>
        <p:nvSpPr>
          <p:cNvPr id="5" name="Footer Placeholder 4">
            <a:extLst>
              <a:ext uri="{FF2B5EF4-FFF2-40B4-BE49-F238E27FC236}">
                <a16:creationId xmlns:a16="http://schemas.microsoft.com/office/drawing/2014/main" id="{30126744-CB3F-E31A-9B09-02119C6AA11A}"/>
              </a:ext>
            </a:extLst>
          </p:cNvPr>
          <p:cNvSpPr>
            <a:spLocks noGrp="1"/>
          </p:cNvSpPr>
          <p:nvPr>
            <p:ph type="ftr" sz="quarter" idx="3"/>
          </p:nvPr>
        </p:nvSpPr>
        <p:spPr/>
        <p:txBody>
          <a:bodyPr/>
          <a:lstStyle/>
          <a:p>
            <a:r>
              <a:rPr lang="en-US"/>
              <a:t>Chapter 3 | The Story of Our Constitution </a:t>
            </a:r>
            <a:endParaRPr lang="en-US" dirty="0"/>
          </a:p>
        </p:txBody>
      </p:sp>
      <p:pic>
        <p:nvPicPr>
          <p:cNvPr id="7" name="Picture 6" descr="A close-up of a document&#10;&#10;Description automatically generated">
            <a:extLst>
              <a:ext uri="{FF2B5EF4-FFF2-40B4-BE49-F238E27FC236}">
                <a16:creationId xmlns:a16="http://schemas.microsoft.com/office/drawing/2014/main" id="{D4975AE4-67DD-5950-8CFF-AA7133C8C3A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31032" r="30606" b="9198"/>
          <a:stretch/>
        </p:blipFill>
        <p:spPr>
          <a:xfrm>
            <a:off x="6626088" y="593367"/>
            <a:ext cx="4585252" cy="5910285"/>
          </a:xfrm>
          <a:prstGeom prst="rect">
            <a:avLst/>
          </a:prstGeom>
        </p:spPr>
      </p:pic>
      <p:sp>
        <p:nvSpPr>
          <p:cNvPr id="8" name="Rectangle 7">
            <a:extLst>
              <a:ext uri="{FF2B5EF4-FFF2-40B4-BE49-F238E27FC236}">
                <a16:creationId xmlns:a16="http://schemas.microsoft.com/office/drawing/2014/main" id="{B6BD862B-CC11-EC59-CB61-28BEEA10A62A}"/>
              </a:ext>
            </a:extLst>
          </p:cNvPr>
          <p:cNvSpPr/>
          <p:nvPr/>
        </p:nvSpPr>
        <p:spPr>
          <a:xfrm>
            <a:off x="7126941" y="4410635"/>
            <a:ext cx="3630706" cy="1066800"/>
          </a:xfrm>
          <a:prstGeom prst="rect">
            <a:avLst/>
          </a:prstGeom>
          <a:noFill/>
          <a:ln w="254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9" name="Picture 2" descr="Historical 13-cent postage stamp commemorating the Articles of Confederation 200th anniversary">
            <a:extLst>
              <a:ext uri="{FF2B5EF4-FFF2-40B4-BE49-F238E27FC236}">
                <a16:creationId xmlns:a16="http://schemas.microsoft.com/office/drawing/2014/main" id="{37033E3B-C51A-D209-5713-A61834069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846" y="4001761"/>
            <a:ext cx="3060816" cy="19491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44472934"/>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EFFFF"/>
      </a:lt1>
      <a:dk2>
        <a:srgbClr val="435369"/>
      </a:dk2>
      <a:lt2>
        <a:srgbClr val="E7E5E5"/>
      </a:lt2>
      <a:accent1>
        <a:srgbClr val="BA5A46"/>
      </a:accent1>
      <a:accent2>
        <a:srgbClr val="24408E"/>
      </a:accent2>
      <a:accent3>
        <a:srgbClr val="A5A5A5"/>
      </a:accent3>
      <a:accent4>
        <a:srgbClr val="FAECD9"/>
      </a:accent4>
      <a:accent5>
        <a:srgbClr val="4F5B9E"/>
      </a:accent5>
      <a:accent6>
        <a:srgbClr val="B14731"/>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2025" id="{6C206F2A-F97C-A04E-B398-E9A1BCD1B2C0}" vid="{EBE320E4-A29D-C143-9622-157C1C61F5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D5F66187CFDE43B1E412D03260B2C4" ma:contentTypeVersion="18" ma:contentTypeDescription="Create a new document." ma:contentTypeScope="" ma:versionID="a7922c3841a64b4f2e2a3aa6c8c3afbf">
  <xsd:schema xmlns:xsd="http://www.w3.org/2001/XMLSchema" xmlns:xs="http://www.w3.org/2001/XMLSchema" xmlns:p="http://schemas.microsoft.com/office/2006/metadata/properties" xmlns:ns3="5d4f74fa-b1a9-46bf-a8f7-439e21d7bc81" xmlns:ns4="f89025da-66cf-4eca-8f29-fedb1a61258b" targetNamespace="http://schemas.microsoft.com/office/2006/metadata/properties" ma:root="true" ma:fieldsID="5c9007ead3296fe45e101fa36a058f4f" ns3:_="" ns4:_="">
    <xsd:import namespace="5d4f74fa-b1a9-46bf-a8f7-439e21d7bc81"/>
    <xsd:import namespace="f89025da-66cf-4eca-8f29-fedb1a61258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4f74fa-b1a9-46bf-a8f7-439e21d7bc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9025da-66cf-4eca-8f29-fedb1a61258b"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d4f74fa-b1a9-46bf-a8f7-439e21d7bc81" xsi:nil="true"/>
  </documentManagement>
</p:properties>
</file>

<file path=customXml/itemProps1.xml><?xml version="1.0" encoding="utf-8"?>
<ds:datastoreItem xmlns:ds="http://schemas.openxmlformats.org/officeDocument/2006/customXml" ds:itemID="{0AC14515-89AF-4332-971D-7D4BA0774E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4f74fa-b1a9-46bf-a8f7-439e21d7bc81"/>
    <ds:schemaRef ds:uri="f89025da-66cf-4eca-8f29-fedb1a6125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1D1D00-3892-4CAC-823F-C73124ACD228}">
  <ds:schemaRefs>
    <ds:schemaRef ds:uri="http://schemas.microsoft.com/sharepoint/v3/contenttype/forms"/>
  </ds:schemaRefs>
</ds:datastoreItem>
</file>

<file path=customXml/itemProps3.xml><?xml version="1.0" encoding="utf-8"?>
<ds:datastoreItem xmlns:ds="http://schemas.openxmlformats.org/officeDocument/2006/customXml" ds:itemID="{35F37EB5-12E8-4098-AA8C-1DFBBC88DD8C}">
  <ds:schemaRefs>
    <ds:schemaRef ds:uri="http://purl.org/dc/elements/1.1/"/>
    <ds:schemaRef ds:uri="http://www.w3.org/XML/1998/namespace"/>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f89025da-66cf-4eca-8f29-fedb1a61258b"/>
    <ds:schemaRef ds:uri="5d4f74fa-b1a9-46bf-a8f7-439e21d7bc81"/>
  </ds:schemaRefs>
</ds:datastoreItem>
</file>

<file path=docProps/app.xml><?xml version="1.0" encoding="utf-8"?>
<Properties xmlns="http://schemas.openxmlformats.org/officeDocument/2006/extended-properties" xmlns:vt="http://schemas.openxmlformats.org/officeDocument/2006/docPropsVTypes">
  <Template>Office Theme</Template>
  <TotalTime>1889</TotalTime>
  <Words>2857</Words>
  <Application>Microsoft Office PowerPoint</Application>
  <PresentationFormat>Widescreen</PresentationFormat>
  <Paragraphs>240</Paragraphs>
  <Slides>36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Minion Pro</vt:lpstr>
      <vt:lpstr>Bree Serif</vt:lpstr>
      <vt:lpstr>Myriad Pro Light SemiCond</vt:lpstr>
      <vt:lpstr>Roboto Slab</vt:lpstr>
      <vt:lpstr>Times New Roman</vt:lpstr>
      <vt:lpstr>Wingdings</vt:lpstr>
      <vt:lpstr>Office Theme</vt:lpstr>
      <vt:lpstr>The Story of Our Constitution</vt:lpstr>
      <vt:lpstr>PowerPoint Presentation</vt:lpstr>
      <vt:lpstr>Standards Covered in this Chapter</vt:lpstr>
      <vt:lpstr>Names and Terms You Should Know</vt:lpstr>
      <vt:lpstr>A Bold New Experiment: The “Critical Period”</vt:lpstr>
      <vt:lpstr>The State Constitutions</vt:lpstr>
      <vt:lpstr>The Articles of Confederation</vt:lpstr>
      <vt:lpstr>The Articles of Confederation</vt:lpstr>
      <vt:lpstr>The Articles of Confederation</vt:lpstr>
      <vt:lpstr>The Articles of Confederation</vt:lpstr>
      <vt:lpstr>The Articles of Confederation</vt:lpstr>
      <vt:lpstr>Achievements under the Articles of Confederation</vt:lpstr>
      <vt:lpstr>The Land Ordinance and the Northwest Ordinance</vt:lpstr>
      <vt:lpstr>The Land Ordinance</vt:lpstr>
      <vt:lpstr>The Northwest Ordinance</vt:lpstr>
      <vt:lpstr>The Northwest Ordinance</vt:lpstr>
      <vt:lpstr>Problems Under the Confederation</vt:lpstr>
      <vt:lpstr>Problems Under the Confederation</vt:lpstr>
      <vt:lpstr>The Constitutional Convention</vt:lpstr>
      <vt:lpstr>The “Great Compromise”: Large versus Small States</vt:lpstr>
      <vt:lpstr>The “Great Compromise”: Large versus Small States</vt:lpstr>
      <vt:lpstr>The Electoral College</vt:lpstr>
      <vt:lpstr>“Three-Fifths Compromise”: South vs North</vt:lpstr>
      <vt:lpstr>Constitutional Principles</vt:lpstr>
      <vt:lpstr>Constitutional Principles</vt:lpstr>
      <vt:lpstr>Constitutional Principles</vt:lpstr>
      <vt:lpstr>PowerPoint Presentation</vt:lpstr>
      <vt:lpstr>PowerPoint Presentation</vt:lpstr>
      <vt:lpstr>The Ratification Debate: Federalists versus Anti-Federalists</vt:lpstr>
      <vt:lpstr>The Ratification Debate: Federalists versus Anti-Federalists</vt:lpstr>
      <vt:lpstr>The Ratification Debate: Federalists versus Anti-Federalists</vt:lpstr>
      <vt:lpstr>The Bill of Rights</vt:lpstr>
      <vt:lpstr>The Bill of Rights </vt:lpstr>
      <vt:lpstr>The Bill of Rights</vt:lpstr>
      <vt:lpstr>The Bill of Rights</vt:lpstr>
      <vt:lpstr>The Bill of Rights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Revolution</dc:title>
  <dc:creator>Julia Soloveva</dc:creator>
  <cp:lastModifiedBy>Lett, Christopher</cp:lastModifiedBy>
  <cp:revision>6</cp:revision>
  <dcterms:created xsi:type="dcterms:W3CDTF">2025-08-10T12:01:59Z</dcterms:created>
  <dcterms:modified xsi:type="dcterms:W3CDTF">2025-10-02T11:17:15Z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0x01010066D5F66187CFDE43B1E412D03260B2C4</vt:lpwstr>
  </property>
</Properties>
</file>